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425" r:id="rId2"/>
    <p:sldId id="393" r:id="rId3"/>
    <p:sldId id="394" r:id="rId4"/>
    <p:sldId id="395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13" r:id="rId16"/>
    <p:sldId id="414" r:id="rId17"/>
    <p:sldId id="407" r:id="rId18"/>
    <p:sldId id="408" r:id="rId19"/>
    <p:sldId id="409" r:id="rId20"/>
    <p:sldId id="410" r:id="rId21"/>
    <p:sldId id="327" r:id="rId22"/>
    <p:sldId id="328" r:id="rId23"/>
    <p:sldId id="329" r:id="rId24"/>
    <p:sldId id="330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7" r:id="rId35"/>
    <p:sldId id="429" r:id="rId36"/>
    <p:sldId id="430" r:id="rId37"/>
    <p:sldId id="415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426" r:id="rId71"/>
    <p:sldId id="380" r:id="rId72"/>
    <p:sldId id="286" r:id="rId73"/>
    <p:sldId id="287" r:id="rId74"/>
    <p:sldId id="288" r:id="rId75"/>
    <p:sldId id="289" r:id="rId76"/>
    <p:sldId id="290" r:id="rId77"/>
    <p:sldId id="291" r:id="rId78"/>
    <p:sldId id="292" r:id="rId79"/>
    <p:sldId id="293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3F222E-C87F-49E1-8AB7-37FAAD83D1A2}" v="14" dt="2022-12-09T04:10:46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9" autoAdjust="0"/>
    <p:restoredTop sz="95444" autoAdjust="0"/>
  </p:normalViewPr>
  <p:slideViewPr>
    <p:cSldViewPr>
      <p:cViewPr varScale="1">
        <p:scale>
          <a:sx n="69" d="100"/>
          <a:sy n="69" d="100"/>
        </p:scale>
        <p:origin x="5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uhammad Faisal Hayat" userId="81e2bc61-ce34-46f7-88dc-8a895d50c5f8" providerId="ADAL" clId="{713F222E-C87F-49E1-8AB7-37FAAD83D1A2}"/>
    <pc:docChg chg="addSld delSld modSld">
      <pc:chgData name="Dr. Muhammad Faisal Hayat" userId="81e2bc61-ce34-46f7-88dc-8a895d50c5f8" providerId="ADAL" clId="{713F222E-C87F-49E1-8AB7-37FAAD83D1A2}" dt="2022-12-09T04:10:45.999" v="232"/>
      <pc:docMkLst>
        <pc:docMk/>
      </pc:docMkLst>
      <pc:sldChg chg="modSp mod">
        <pc:chgData name="Dr. Muhammad Faisal Hayat" userId="81e2bc61-ce34-46f7-88dc-8a895d50c5f8" providerId="ADAL" clId="{713F222E-C87F-49E1-8AB7-37FAAD83D1A2}" dt="2022-12-09T03:22:50.418" v="230" actId="1076"/>
        <pc:sldMkLst>
          <pc:docMk/>
          <pc:sldMk cId="0" sldId="290"/>
        </pc:sldMkLst>
        <pc:picChg chg="mod">
          <ac:chgData name="Dr. Muhammad Faisal Hayat" userId="81e2bc61-ce34-46f7-88dc-8a895d50c5f8" providerId="ADAL" clId="{713F222E-C87F-49E1-8AB7-37FAAD83D1A2}" dt="2022-12-09T03:22:50.418" v="230" actId="1076"/>
          <ac:picMkLst>
            <pc:docMk/>
            <pc:sldMk cId="0" sldId="290"/>
            <ac:picMk id="12292" creationId="{00000000-0000-0000-0000-000000000000}"/>
          </ac:picMkLst>
        </pc:picChg>
      </pc:sldChg>
      <pc:sldChg chg="addSp modSp mod">
        <pc:chgData name="Dr. Muhammad Faisal Hayat" userId="81e2bc61-ce34-46f7-88dc-8a895d50c5f8" providerId="ADAL" clId="{713F222E-C87F-49E1-8AB7-37FAAD83D1A2}" dt="2022-12-08T16:23:31.012" v="2" actId="14100"/>
        <pc:sldMkLst>
          <pc:docMk/>
          <pc:sldMk cId="0" sldId="353"/>
        </pc:sldMkLst>
        <pc:spChg chg="add mod">
          <ac:chgData name="Dr. Muhammad Faisal Hayat" userId="81e2bc61-ce34-46f7-88dc-8a895d50c5f8" providerId="ADAL" clId="{713F222E-C87F-49E1-8AB7-37FAAD83D1A2}" dt="2022-12-08T16:23:31.012" v="2" actId="14100"/>
          <ac:spMkLst>
            <pc:docMk/>
            <pc:sldMk cId="0" sldId="353"/>
            <ac:spMk id="4" creationId="{CB4F9729-C6EE-0CD0-FB75-E8988F344AD9}"/>
          </ac:spMkLst>
        </pc:spChg>
      </pc:sldChg>
      <pc:sldChg chg="addSp modSp mod">
        <pc:chgData name="Dr. Muhammad Faisal Hayat" userId="81e2bc61-ce34-46f7-88dc-8a895d50c5f8" providerId="ADAL" clId="{713F222E-C87F-49E1-8AB7-37FAAD83D1A2}" dt="2022-12-08T16:23:47.251" v="5" actId="14100"/>
        <pc:sldMkLst>
          <pc:docMk/>
          <pc:sldMk cId="0" sldId="357"/>
        </pc:sldMkLst>
        <pc:spChg chg="add mod">
          <ac:chgData name="Dr. Muhammad Faisal Hayat" userId="81e2bc61-ce34-46f7-88dc-8a895d50c5f8" providerId="ADAL" clId="{713F222E-C87F-49E1-8AB7-37FAAD83D1A2}" dt="2022-12-08T16:23:47.251" v="5" actId="14100"/>
          <ac:spMkLst>
            <pc:docMk/>
            <pc:sldMk cId="0" sldId="357"/>
            <ac:spMk id="4" creationId="{452AB92A-E5A4-D3CD-0708-6861D9280142}"/>
          </ac:spMkLst>
        </pc:spChg>
      </pc:sldChg>
      <pc:sldChg chg="modSp mod">
        <pc:chgData name="Dr. Muhammad Faisal Hayat" userId="81e2bc61-ce34-46f7-88dc-8a895d50c5f8" providerId="ADAL" clId="{713F222E-C87F-49E1-8AB7-37FAAD83D1A2}" dt="2022-12-08T17:15:25.642" v="227" actId="1076"/>
        <pc:sldMkLst>
          <pc:docMk/>
          <pc:sldMk cId="0" sldId="392"/>
        </pc:sldMkLst>
        <pc:picChg chg="mod">
          <ac:chgData name="Dr. Muhammad Faisal Hayat" userId="81e2bc61-ce34-46f7-88dc-8a895d50c5f8" providerId="ADAL" clId="{713F222E-C87F-49E1-8AB7-37FAAD83D1A2}" dt="2022-12-08T17:15:25.642" v="227" actId="1076"/>
          <ac:picMkLst>
            <pc:docMk/>
            <pc:sldMk cId="0" sldId="392"/>
            <ac:picMk id="109570" creationId="{00000000-0000-0000-0000-000000000000}"/>
          </ac:picMkLst>
        </pc:picChg>
      </pc:sldChg>
      <pc:sldChg chg="modSp mod">
        <pc:chgData name="Dr. Muhammad Faisal Hayat" userId="81e2bc61-ce34-46f7-88dc-8a895d50c5f8" providerId="ADAL" clId="{713F222E-C87F-49E1-8AB7-37FAAD83D1A2}" dt="2022-12-08T17:01:23.906" v="9" actId="1076"/>
        <pc:sldMkLst>
          <pc:docMk/>
          <pc:sldMk cId="0" sldId="394"/>
        </pc:sldMkLst>
        <pc:spChg chg="mod">
          <ac:chgData name="Dr. Muhammad Faisal Hayat" userId="81e2bc61-ce34-46f7-88dc-8a895d50c5f8" providerId="ADAL" clId="{713F222E-C87F-49E1-8AB7-37FAAD83D1A2}" dt="2022-12-08T17:01:18.365" v="8" actId="404"/>
          <ac:spMkLst>
            <pc:docMk/>
            <pc:sldMk cId="0" sldId="394"/>
            <ac:spMk id="605187" creationId="{00000000-0000-0000-0000-000000000000}"/>
          </ac:spMkLst>
        </pc:spChg>
        <pc:grpChg chg="mod">
          <ac:chgData name="Dr. Muhammad Faisal Hayat" userId="81e2bc61-ce34-46f7-88dc-8a895d50c5f8" providerId="ADAL" clId="{713F222E-C87F-49E1-8AB7-37FAAD83D1A2}" dt="2022-12-08T17:01:23.906" v="9" actId="1076"/>
          <ac:grpSpMkLst>
            <pc:docMk/>
            <pc:sldMk cId="0" sldId="394"/>
            <ac:grpSpMk id="2" creationId="{00000000-0000-0000-0000-000000000000}"/>
          </ac:grpSpMkLst>
        </pc:grpChg>
      </pc:sldChg>
      <pc:sldChg chg="modSp mod">
        <pc:chgData name="Dr. Muhammad Faisal Hayat" userId="81e2bc61-ce34-46f7-88dc-8a895d50c5f8" providerId="ADAL" clId="{713F222E-C87F-49E1-8AB7-37FAAD83D1A2}" dt="2022-12-08T17:01:48.475" v="30" actId="1038"/>
        <pc:sldMkLst>
          <pc:docMk/>
          <pc:sldMk cId="0" sldId="395"/>
        </pc:sldMkLst>
        <pc:grpChg chg="mod">
          <ac:chgData name="Dr. Muhammad Faisal Hayat" userId="81e2bc61-ce34-46f7-88dc-8a895d50c5f8" providerId="ADAL" clId="{713F222E-C87F-49E1-8AB7-37FAAD83D1A2}" dt="2022-12-08T17:01:42.842" v="10" actId="1076"/>
          <ac:grpSpMkLst>
            <pc:docMk/>
            <pc:sldMk cId="0" sldId="395"/>
            <ac:grpSpMk id="2" creationId="{00000000-0000-0000-0000-000000000000}"/>
          </ac:grpSpMkLst>
        </pc:grpChg>
        <pc:graphicFrameChg chg="mod">
          <ac:chgData name="Dr. Muhammad Faisal Hayat" userId="81e2bc61-ce34-46f7-88dc-8a895d50c5f8" providerId="ADAL" clId="{713F222E-C87F-49E1-8AB7-37FAAD83D1A2}" dt="2022-12-08T17:01:48.475" v="30" actId="1038"/>
          <ac:graphicFrameMkLst>
            <pc:docMk/>
            <pc:sldMk cId="0" sldId="395"/>
            <ac:graphicFrameMk id="642059" creationId="{00000000-0000-0000-0000-000000000000}"/>
          </ac:graphicFrameMkLst>
        </pc:graphicFrameChg>
      </pc:sldChg>
      <pc:sldChg chg="modSp mod">
        <pc:chgData name="Dr. Muhammad Faisal Hayat" userId="81e2bc61-ce34-46f7-88dc-8a895d50c5f8" providerId="ADAL" clId="{713F222E-C87F-49E1-8AB7-37FAAD83D1A2}" dt="2022-12-08T17:07:35.179" v="34" actId="1076"/>
        <pc:sldMkLst>
          <pc:docMk/>
          <pc:sldMk cId="0" sldId="398"/>
        </pc:sldMkLst>
        <pc:spChg chg="mod">
          <ac:chgData name="Dr. Muhammad Faisal Hayat" userId="81e2bc61-ce34-46f7-88dc-8a895d50c5f8" providerId="ADAL" clId="{713F222E-C87F-49E1-8AB7-37FAAD83D1A2}" dt="2022-12-08T17:07:18.387" v="31" actId="1076"/>
          <ac:spMkLst>
            <pc:docMk/>
            <pc:sldMk cId="0" sldId="398"/>
            <ac:spMk id="644109" creationId="{00000000-0000-0000-0000-000000000000}"/>
          </ac:spMkLst>
        </pc:spChg>
        <pc:graphicFrameChg chg="mod">
          <ac:chgData name="Dr. Muhammad Faisal Hayat" userId="81e2bc61-ce34-46f7-88dc-8a895d50c5f8" providerId="ADAL" clId="{713F222E-C87F-49E1-8AB7-37FAAD83D1A2}" dt="2022-12-08T17:07:35.179" v="34" actId="1076"/>
          <ac:graphicFrameMkLst>
            <pc:docMk/>
            <pc:sldMk cId="0" sldId="398"/>
            <ac:graphicFrameMk id="644101" creationId="{00000000-0000-0000-0000-000000000000}"/>
          </ac:graphicFrameMkLst>
        </pc:graphicFrameChg>
        <pc:graphicFrameChg chg="mod">
          <ac:chgData name="Dr. Muhammad Faisal Hayat" userId="81e2bc61-ce34-46f7-88dc-8a895d50c5f8" providerId="ADAL" clId="{713F222E-C87F-49E1-8AB7-37FAAD83D1A2}" dt="2022-12-08T17:07:30.763" v="33" actId="1076"/>
          <ac:graphicFrameMkLst>
            <pc:docMk/>
            <pc:sldMk cId="0" sldId="398"/>
            <ac:graphicFrameMk id="644102" creationId="{00000000-0000-0000-0000-000000000000}"/>
          </ac:graphicFrameMkLst>
        </pc:graphicFrameChg>
        <pc:graphicFrameChg chg="mod">
          <ac:chgData name="Dr. Muhammad Faisal Hayat" userId="81e2bc61-ce34-46f7-88dc-8a895d50c5f8" providerId="ADAL" clId="{713F222E-C87F-49E1-8AB7-37FAAD83D1A2}" dt="2022-12-08T17:07:27.532" v="32" actId="1076"/>
          <ac:graphicFrameMkLst>
            <pc:docMk/>
            <pc:sldMk cId="0" sldId="398"/>
            <ac:graphicFrameMk id="644104" creationId="{00000000-0000-0000-0000-000000000000}"/>
          </ac:graphicFrameMkLst>
        </pc:graphicFrameChg>
      </pc:sldChg>
      <pc:sldChg chg="modSp mod">
        <pc:chgData name="Dr. Muhammad Faisal Hayat" userId="81e2bc61-ce34-46f7-88dc-8a895d50c5f8" providerId="ADAL" clId="{713F222E-C87F-49E1-8AB7-37FAAD83D1A2}" dt="2022-12-08T17:11:46.187" v="138" actId="1038"/>
        <pc:sldMkLst>
          <pc:docMk/>
          <pc:sldMk cId="0" sldId="399"/>
        </pc:sldMkLst>
        <pc:spChg chg="mod">
          <ac:chgData name="Dr. Muhammad Faisal Hayat" userId="81e2bc61-ce34-46f7-88dc-8a895d50c5f8" providerId="ADAL" clId="{713F222E-C87F-49E1-8AB7-37FAAD83D1A2}" dt="2022-12-08T17:11:26.035" v="125" actId="1038"/>
          <ac:spMkLst>
            <pc:docMk/>
            <pc:sldMk cId="0" sldId="399"/>
            <ac:spMk id="607237" creationId="{00000000-0000-0000-0000-000000000000}"/>
          </ac:spMkLst>
        </pc:spChg>
        <pc:spChg chg="mod">
          <ac:chgData name="Dr. Muhammad Faisal Hayat" userId="81e2bc61-ce34-46f7-88dc-8a895d50c5f8" providerId="ADAL" clId="{713F222E-C87F-49E1-8AB7-37FAAD83D1A2}" dt="2022-12-08T17:09:08.514" v="36" actId="1076"/>
          <ac:spMkLst>
            <pc:docMk/>
            <pc:sldMk cId="0" sldId="399"/>
            <ac:spMk id="607254" creationId="{00000000-0000-0000-0000-000000000000}"/>
          </ac:spMkLst>
        </pc:spChg>
        <pc:grpChg chg="mod">
          <ac:chgData name="Dr. Muhammad Faisal Hayat" userId="81e2bc61-ce34-46f7-88dc-8a895d50c5f8" providerId="ADAL" clId="{713F222E-C87F-49E1-8AB7-37FAAD83D1A2}" dt="2022-12-08T17:09:28.043" v="54" actId="1036"/>
          <ac:grpSpMkLst>
            <pc:docMk/>
            <pc:sldMk cId="0" sldId="399"/>
            <ac:grpSpMk id="2" creationId="{00000000-0000-0000-0000-000000000000}"/>
          </ac:grpSpMkLst>
        </pc:grpChg>
        <pc:grpChg chg="mod">
          <ac:chgData name="Dr. Muhammad Faisal Hayat" userId="81e2bc61-ce34-46f7-88dc-8a895d50c5f8" providerId="ADAL" clId="{713F222E-C87F-49E1-8AB7-37FAAD83D1A2}" dt="2022-12-08T17:11:46.187" v="138" actId="1038"/>
          <ac:grpSpMkLst>
            <pc:docMk/>
            <pc:sldMk cId="0" sldId="399"/>
            <ac:grpSpMk id="3" creationId="{00000000-0000-0000-0000-000000000000}"/>
          </ac:grpSpMkLst>
        </pc:grpChg>
        <pc:picChg chg="mod">
          <ac:chgData name="Dr. Muhammad Faisal Hayat" userId="81e2bc61-ce34-46f7-88dc-8a895d50c5f8" providerId="ADAL" clId="{713F222E-C87F-49E1-8AB7-37FAAD83D1A2}" dt="2022-12-08T17:11:34.290" v="130" actId="1035"/>
          <ac:picMkLst>
            <pc:docMk/>
            <pc:sldMk cId="0" sldId="399"/>
            <ac:picMk id="607242" creationId="{00000000-0000-0000-0000-000000000000}"/>
          </ac:picMkLst>
        </pc:picChg>
      </pc:sldChg>
      <pc:sldChg chg="modSp mod">
        <pc:chgData name="Dr. Muhammad Faisal Hayat" userId="81e2bc61-ce34-46f7-88dc-8a895d50c5f8" providerId="ADAL" clId="{713F222E-C87F-49E1-8AB7-37FAAD83D1A2}" dt="2022-12-08T17:12:49.658" v="210" actId="1037"/>
        <pc:sldMkLst>
          <pc:docMk/>
          <pc:sldMk cId="0" sldId="401"/>
        </pc:sldMkLst>
        <pc:graphicFrameChg chg="mod">
          <ac:chgData name="Dr. Muhammad Faisal Hayat" userId="81e2bc61-ce34-46f7-88dc-8a895d50c5f8" providerId="ADAL" clId="{713F222E-C87F-49E1-8AB7-37FAAD83D1A2}" dt="2022-12-08T17:12:36.410" v="184" actId="1037"/>
          <ac:graphicFrameMkLst>
            <pc:docMk/>
            <pc:sldMk cId="0" sldId="401"/>
            <ac:graphicFrameMk id="646151" creationId="{00000000-0000-0000-0000-000000000000}"/>
          </ac:graphicFrameMkLst>
        </pc:graphicFrameChg>
        <pc:graphicFrameChg chg="mod">
          <ac:chgData name="Dr. Muhammad Faisal Hayat" userId="81e2bc61-ce34-46f7-88dc-8a895d50c5f8" providerId="ADAL" clId="{713F222E-C87F-49E1-8AB7-37FAAD83D1A2}" dt="2022-12-08T17:12:43.265" v="187" actId="14100"/>
          <ac:graphicFrameMkLst>
            <pc:docMk/>
            <pc:sldMk cId="0" sldId="401"/>
            <ac:graphicFrameMk id="646152" creationId="{00000000-0000-0000-0000-000000000000}"/>
          </ac:graphicFrameMkLst>
        </pc:graphicFrameChg>
        <pc:graphicFrameChg chg="mod">
          <ac:chgData name="Dr. Muhammad Faisal Hayat" userId="81e2bc61-ce34-46f7-88dc-8a895d50c5f8" providerId="ADAL" clId="{713F222E-C87F-49E1-8AB7-37FAAD83D1A2}" dt="2022-12-08T17:12:49.658" v="210" actId="1037"/>
          <ac:graphicFrameMkLst>
            <pc:docMk/>
            <pc:sldMk cId="0" sldId="401"/>
            <ac:graphicFrameMk id="646153" creationId="{00000000-0000-0000-0000-000000000000}"/>
          </ac:graphicFrameMkLst>
        </pc:graphicFrameChg>
      </pc:sldChg>
      <pc:sldChg chg="modSp mod">
        <pc:chgData name="Dr. Muhammad Faisal Hayat" userId="81e2bc61-ce34-46f7-88dc-8a895d50c5f8" providerId="ADAL" clId="{713F222E-C87F-49E1-8AB7-37FAAD83D1A2}" dt="2022-12-08T17:13:57.564" v="225" actId="6549"/>
        <pc:sldMkLst>
          <pc:docMk/>
          <pc:sldMk cId="0" sldId="409"/>
        </pc:sldMkLst>
        <pc:spChg chg="mod">
          <ac:chgData name="Dr. Muhammad Faisal Hayat" userId="81e2bc61-ce34-46f7-88dc-8a895d50c5f8" providerId="ADAL" clId="{713F222E-C87F-49E1-8AB7-37FAAD83D1A2}" dt="2022-12-08T17:13:57.564" v="225" actId="6549"/>
          <ac:spMkLst>
            <pc:docMk/>
            <pc:sldMk cId="0" sldId="409"/>
            <ac:spMk id="612354" creationId="{00000000-0000-0000-0000-000000000000}"/>
          </ac:spMkLst>
        </pc:spChg>
        <pc:grpChg chg="mod">
          <ac:chgData name="Dr. Muhammad Faisal Hayat" userId="81e2bc61-ce34-46f7-88dc-8a895d50c5f8" providerId="ADAL" clId="{713F222E-C87F-49E1-8AB7-37FAAD83D1A2}" dt="2022-12-08T17:13:51.667" v="224" actId="1035"/>
          <ac:grpSpMkLst>
            <pc:docMk/>
            <pc:sldMk cId="0" sldId="409"/>
            <ac:grpSpMk id="2" creationId="{00000000-0000-0000-0000-000000000000}"/>
          </ac:grpSpMkLst>
        </pc:grpChg>
      </pc:sldChg>
      <pc:sldChg chg="del">
        <pc:chgData name="Dr. Muhammad Faisal Hayat" userId="81e2bc61-ce34-46f7-88dc-8a895d50c5f8" providerId="ADAL" clId="{713F222E-C87F-49E1-8AB7-37FAAD83D1A2}" dt="2022-12-09T04:10:40.458" v="231" actId="2696"/>
        <pc:sldMkLst>
          <pc:docMk/>
          <pc:sldMk cId="0" sldId="411"/>
        </pc:sldMkLst>
      </pc:sldChg>
      <pc:sldChg chg="add">
        <pc:chgData name="Dr. Muhammad Faisal Hayat" userId="81e2bc61-ce34-46f7-88dc-8a895d50c5f8" providerId="ADAL" clId="{713F222E-C87F-49E1-8AB7-37FAAD83D1A2}" dt="2022-12-09T04:10:45.999" v="232"/>
        <pc:sldMkLst>
          <pc:docMk/>
          <pc:sldMk cId="1560824682" sldId="411"/>
        </pc:sldMkLst>
      </pc:sldChg>
      <pc:sldChg chg="del">
        <pc:chgData name="Dr. Muhammad Faisal Hayat" userId="81e2bc61-ce34-46f7-88dc-8a895d50c5f8" providerId="ADAL" clId="{713F222E-C87F-49E1-8AB7-37FAAD83D1A2}" dt="2022-12-09T04:10:40.458" v="231" actId="2696"/>
        <pc:sldMkLst>
          <pc:docMk/>
          <pc:sldMk cId="0" sldId="412"/>
        </pc:sldMkLst>
      </pc:sldChg>
      <pc:sldChg chg="add">
        <pc:chgData name="Dr. Muhammad Faisal Hayat" userId="81e2bc61-ce34-46f7-88dc-8a895d50c5f8" providerId="ADAL" clId="{713F222E-C87F-49E1-8AB7-37FAAD83D1A2}" dt="2022-12-09T04:10:45.999" v="232"/>
        <pc:sldMkLst>
          <pc:docMk/>
          <pc:sldMk cId="2752857652" sldId="412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C69E819-3CAF-4582-A97A-CCB7454F1D6C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8A7F29-E440-4E76-8253-342D42C4A0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F310F-EC77-461E-B853-D466F4F569EA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40F32-C19A-4519-8D3F-362F4F845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A2A3C-1FBA-4C38-810E-5D576A66D754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C73A2-952E-478B-9A6F-10BF482B7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FD3C7-AB30-4569-8969-07DE680D4D45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0A061-17E2-4210-909D-AE98B277BF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3CA0E-1BED-4467-A76E-A029898DE5C8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4807D-1AFA-47CF-AD1B-600FAE201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C27DA-4E5B-444E-B5D5-3282CED17A49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87401-C7A1-464D-8F11-4501DF810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6AE5A-CBA9-49A3-B719-FDF1A7133457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87E5-227A-45C1-8E61-74D395C8E5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E4089-BFE0-4510-BBDB-ED252070B08D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22FC4-E751-419A-8138-1223FE14D6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7779A-BA53-4292-AF3D-B441B1325C26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C620E-3441-41C2-A4DC-283E07185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59D61-928F-484A-82BE-1930414E9EDB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C3C80-B482-45E4-BC83-1428AC28D1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E93CE-1B86-46D3-9003-8F7FBD1896DD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0D879-1B75-41F3-A714-8DEB9A0A76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7AEF0-A9DA-480B-9DED-130A6A75F6F8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B4722-0707-438D-86AB-F9B77A93A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CCE2B8-BE1F-4AED-99B8-4643F1CD3DBD}" type="datetimeFigureOut">
              <a:rPr lang="en-US"/>
              <a:pPr>
                <a:defRPr/>
              </a:pPr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7E5E40C-8F85-45EE-884C-DCD89C4630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5.png"/><Relationship Id="rId4" Type="http://schemas.openxmlformats.org/officeDocument/2006/relationships/image" Target="../media/image50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9.xml"/><Relationship Id="rId7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5" Type="http://schemas.openxmlformats.org/officeDocument/2006/relationships/tags" Target="../tags/tag11.xml"/><Relationship Id="rId10" Type="http://schemas.openxmlformats.org/officeDocument/2006/relationships/image" Target="../media/image22.png"/><Relationship Id="rId4" Type="http://schemas.openxmlformats.org/officeDocument/2006/relationships/tags" Target="../tags/tag10.xml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NLP Lecture 9</a:t>
            </a:r>
            <a:br>
              <a:rPr lang="en-US" dirty="0" smtClean="0"/>
            </a:br>
            <a:r>
              <a:rPr lang="en-US" dirty="0" smtClean="0"/>
              <a:t>Document Classification </a:t>
            </a:r>
            <a:br>
              <a:rPr lang="en-US" dirty="0" smtClean="0"/>
            </a:br>
            <a:r>
              <a:rPr lang="en-US" dirty="0" smtClean="0"/>
              <a:t>Recommender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continued</a:t>
            </a:r>
          </a:p>
        </p:txBody>
      </p:sp>
      <p:sp>
        <p:nvSpPr>
          <p:cNvPr id="648195" name="Text Box 3"/>
          <p:cNvSpPr txBox="1">
            <a:spLocks noChangeArrowheads="1"/>
          </p:cNvSpPr>
          <p:nvPr/>
        </p:nvSpPr>
        <p:spPr bwMode="auto">
          <a:xfrm>
            <a:off x="974725" y="1765300"/>
            <a:ext cx="54260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Let</a:t>
            </a:r>
            <a:r>
              <a:rPr lang="en-US">
                <a:latin typeface="Arial"/>
              </a:rPr>
              <a:t>’</a:t>
            </a:r>
            <a:r>
              <a:rPr lang="en-US"/>
              <a:t>s divide </a:t>
            </a:r>
            <a:r>
              <a:rPr lang="en-US" sz="2600" b="1" i="1">
                <a:latin typeface="Arial" charset="0"/>
                <a:sym typeface="Symbol" pitchFamily="18" charset="2"/>
              </a:rPr>
              <a:t>U </a:t>
            </a:r>
            <a:r>
              <a:rPr lang="en-US" sz="2600">
                <a:latin typeface="Arial" charset="0"/>
                <a:sym typeface="Symbol" pitchFamily="18" charset="2"/>
              </a:rPr>
              <a:t>(and multiply </a:t>
            </a:r>
            <a:r>
              <a:rPr lang="en-US" sz="2600" b="1" i="1">
                <a:latin typeface="Arial" charset="0"/>
                <a:sym typeface="Symbol" pitchFamily="18" charset="2"/>
              </a:rPr>
              <a:t>U</a:t>
            </a:r>
            <a:r>
              <a:rPr lang="en-US" sz="2600" b="1" i="1" baseline="30000">
                <a:latin typeface="Arial" charset="0"/>
                <a:sym typeface="Symbol" pitchFamily="18" charset="2"/>
              </a:rPr>
              <a:t>–1</a:t>
            </a:r>
            <a:r>
              <a:rPr lang="en-US" sz="2600">
                <a:latin typeface="Arial" charset="0"/>
                <a:sym typeface="Symbol" pitchFamily="18" charset="2"/>
              </a:rPr>
              <a:t>)</a:t>
            </a:r>
            <a:r>
              <a:rPr lang="en-US" sz="2600" baseline="30000">
                <a:latin typeface="Arial" charset="0"/>
                <a:sym typeface="Symbol" pitchFamily="18" charset="2"/>
              </a:rPr>
              <a:t> </a:t>
            </a:r>
            <a:r>
              <a:rPr lang="en-US"/>
              <a:t>by  </a:t>
            </a:r>
          </a:p>
        </p:txBody>
      </p:sp>
      <p:graphicFrame>
        <p:nvGraphicFramePr>
          <p:cNvPr id="648196" name="Object 4"/>
          <p:cNvGraphicFramePr>
            <a:graphicFrameLocks noChangeAspect="1"/>
          </p:cNvGraphicFramePr>
          <p:nvPr/>
        </p:nvGraphicFramePr>
        <p:xfrm>
          <a:off x="6096000" y="1733550"/>
          <a:ext cx="5302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3" imgW="241200" imgH="215640" progId="Equation.3">
                  <p:embed/>
                </p:oleObj>
              </mc:Choice>
              <mc:Fallback>
                <p:oleObj name="Equation" r:id="rId3" imgW="241200" imgH="215640" progId="Equation.3">
                  <p:embed/>
                  <p:pic>
                    <p:nvPicPr>
                      <p:cNvPr id="64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733550"/>
                        <a:ext cx="53022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197" name="Object 5"/>
          <p:cNvGraphicFramePr>
            <a:graphicFrameLocks noChangeAspect="1"/>
          </p:cNvGraphicFramePr>
          <p:nvPr/>
        </p:nvGraphicFramePr>
        <p:xfrm>
          <a:off x="2209800" y="2679700"/>
          <a:ext cx="64452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5" imgW="2565360" imgH="507960" progId="Equation.3">
                  <p:embed/>
                </p:oleObj>
              </mc:Choice>
              <mc:Fallback>
                <p:oleObj name="Equation" r:id="rId5" imgW="2565360" imgH="507960" progId="Equation.3">
                  <p:embed/>
                  <p:pic>
                    <p:nvPicPr>
                      <p:cNvPr id="64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679700"/>
                        <a:ext cx="6445250" cy="1276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8198" name="Rectangle 6"/>
          <p:cNvSpPr>
            <a:spLocks noChangeArrowheads="1"/>
          </p:cNvSpPr>
          <p:nvPr/>
        </p:nvSpPr>
        <p:spPr bwMode="auto">
          <a:xfrm>
            <a:off x="457200" y="3048000"/>
            <a:ext cx="15303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Then, </a:t>
            </a:r>
            <a:r>
              <a:rPr lang="en-US" sz="2600" b="1" i="1">
                <a:latin typeface="Arial" charset="0"/>
                <a:sym typeface="Symbol" pitchFamily="18" charset="2"/>
              </a:rPr>
              <a:t>S=</a:t>
            </a:r>
          </a:p>
        </p:txBody>
      </p:sp>
      <p:sp>
        <p:nvSpPr>
          <p:cNvPr id="648199" name="Text Box 7"/>
          <p:cNvSpPr txBox="1">
            <a:spLocks noChangeArrowheads="1"/>
          </p:cNvSpPr>
          <p:nvPr/>
        </p:nvSpPr>
        <p:spPr bwMode="auto">
          <a:xfrm>
            <a:off x="3313113" y="4114800"/>
            <a:ext cx="420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/>
              <a:t>Q</a:t>
            </a:r>
          </a:p>
        </p:txBody>
      </p:sp>
      <p:sp>
        <p:nvSpPr>
          <p:cNvPr id="648200" name="Text Box 8"/>
          <p:cNvSpPr txBox="1">
            <a:spLocks noChangeArrowheads="1"/>
          </p:cNvSpPr>
          <p:nvPr/>
        </p:nvSpPr>
        <p:spPr bwMode="auto">
          <a:xfrm>
            <a:off x="6437313" y="4114800"/>
            <a:ext cx="1636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/>
              <a:t>(Q</a:t>
            </a:r>
            <a:r>
              <a:rPr lang="en-US" b="1" i="1" baseline="30000"/>
              <a:t>-1</a:t>
            </a:r>
            <a:r>
              <a:rPr lang="en-US" b="1" i="1"/>
              <a:t>= Q</a:t>
            </a:r>
            <a:r>
              <a:rPr lang="en-US" b="1" i="1" baseline="30000"/>
              <a:t>T </a:t>
            </a:r>
            <a:r>
              <a:rPr lang="en-US" b="1" i="1"/>
              <a:t>)</a:t>
            </a:r>
          </a:p>
        </p:txBody>
      </p:sp>
      <p:sp>
        <p:nvSpPr>
          <p:cNvPr id="648202" name="Text Box 10"/>
          <p:cNvSpPr txBox="1">
            <a:spLocks noChangeArrowheads="1"/>
          </p:cNvSpPr>
          <p:nvPr/>
        </p:nvSpPr>
        <p:spPr bwMode="auto">
          <a:xfrm>
            <a:off x="5218113" y="4087813"/>
            <a:ext cx="41116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600" b="1" i="1">
                <a:latin typeface="Arial" charset="0"/>
                <a:sym typeface="Symbol" pitchFamily="18" charset="2"/>
              </a:rPr>
              <a:t></a:t>
            </a:r>
          </a:p>
        </p:txBody>
      </p:sp>
      <p:sp>
        <p:nvSpPr>
          <p:cNvPr id="648204" name="AutoShape 12"/>
          <p:cNvSpPr>
            <a:spLocks/>
          </p:cNvSpPr>
          <p:nvPr/>
        </p:nvSpPr>
        <p:spPr bwMode="auto">
          <a:xfrm>
            <a:off x="2514600" y="5553075"/>
            <a:ext cx="2984500" cy="466725"/>
          </a:xfrm>
          <a:prstGeom prst="borderCallout2">
            <a:avLst>
              <a:gd name="adj1" fmla="val 24491"/>
              <a:gd name="adj2" fmla="val -2551"/>
              <a:gd name="adj3" fmla="val 24491"/>
              <a:gd name="adj4" fmla="val -2551"/>
              <a:gd name="adj5" fmla="val -722111"/>
              <a:gd name="adj6" fmla="val -20370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Why? Stay tuned </a:t>
            </a:r>
            <a:r>
              <a:rPr lang="en-US">
                <a:latin typeface="Arial"/>
              </a:rPr>
              <a:t>…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20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                 is a </a:t>
            </a:r>
            <a:r>
              <a:rPr lang="en-US" b="1">
                <a:solidFill>
                  <a:srgbClr val="FF3300"/>
                </a:solidFill>
              </a:rPr>
              <a:t>symmetric </a:t>
            </a:r>
            <a:r>
              <a:rPr lang="en-US"/>
              <a:t>matrix:</a:t>
            </a:r>
          </a:p>
          <a:p>
            <a:pPr>
              <a:lnSpc>
                <a:spcPct val="120000"/>
              </a:lnSpc>
            </a:pPr>
            <a:r>
              <a:rPr lang="en-US" b="1">
                <a:solidFill>
                  <a:srgbClr val="0033CC"/>
                </a:solidFill>
              </a:rPr>
              <a:t>Theorem</a:t>
            </a:r>
            <a:r>
              <a:rPr lang="en-US"/>
              <a:t>: Exists a (unique) </a:t>
            </a:r>
            <a:r>
              <a:rPr lang="en-US" b="1">
                <a:solidFill>
                  <a:srgbClr val="FF3300"/>
                </a:solidFill>
              </a:rPr>
              <a:t>eigen decomposition</a:t>
            </a:r>
            <a:endParaRPr lang="en-US" sz="2200"/>
          </a:p>
          <a:p>
            <a:pPr>
              <a:lnSpc>
                <a:spcPct val="120000"/>
              </a:lnSpc>
            </a:pPr>
            <a:r>
              <a:rPr lang="en-US" sz="3000"/>
              <a:t>where </a:t>
            </a:r>
            <a:r>
              <a:rPr lang="en-US" sz="3000" b="1" i="1"/>
              <a:t>Q</a:t>
            </a:r>
            <a:r>
              <a:rPr lang="en-US" sz="3000"/>
              <a:t> is </a:t>
            </a:r>
            <a:r>
              <a:rPr lang="en-US" sz="3000" b="1">
                <a:solidFill>
                  <a:srgbClr val="FF3300"/>
                </a:solidFill>
              </a:rPr>
              <a:t>orthogonal:</a:t>
            </a:r>
          </a:p>
          <a:p>
            <a:pPr lvl="1">
              <a:lnSpc>
                <a:spcPct val="120000"/>
              </a:lnSpc>
            </a:pPr>
            <a:r>
              <a:rPr lang="en-US" b="1" i="1">
                <a:latin typeface="Lucida Sans" pitchFamily="34" charset="0"/>
              </a:rPr>
              <a:t>Q</a:t>
            </a:r>
            <a:r>
              <a:rPr lang="en-US" b="1" i="1" baseline="30000">
                <a:latin typeface="Lucida Sans" pitchFamily="34" charset="0"/>
              </a:rPr>
              <a:t>-1</a:t>
            </a:r>
            <a:r>
              <a:rPr lang="en-US" b="1" i="1">
                <a:latin typeface="Lucida Sans" pitchFamily="34" charset="0"/>
              </a:rPr>
              <a:t>= Q</a:t>
            </a:r>
            <a:r>
              <a:rPr lang="en-US" b="1" i="1" baseline="30000">
                <a:latin typeface="Lucida Sans" pitchFamily="34" charset="0"/>
              </a:rPr>
              <a:t>T</a:t>
            </a:r>
          </a:p>
          <a:p>
            <a:pPr lvl="1">
              <a:lnSpc>
                <a:spcPct val="120000"/>
              </a:lnSpc>
            </a:pPr>
            <a:r>
              <a:rPr lang="en-US" sz="2800"/>
              <a:t>Columns of </a:t>
            </a:r>
            <a:r>
              <a:rPr lang="en-US" sz="2800" b="1" i="1"/>
              <a:t>Q</a:t>
            </a:r>
            <a:r>
              <a:rPr lang="en-US" sz="2800"/>
              <a:t> are normalized eigenvectors</a:t>
            </a:r>
          </a:p>
          <a:p>
            <a:pPr lvl="1">
              <a:lnSpc>
                <a:spcPct val="120000"/>
              </a:lnSpc>
            </a:pPr>
            <a:r>
              <a:rPr lang="en-US" sz="2800"/>
              <a:t>Columns are orthogonal.</a:t>
            </a:r>
          </a:p>
          <a:p>
            <a:pPr lvl="1">
              <a:lnSpc>
                <a:spcPct val="120000"/>
              </a:lnSpc>
            </a:pPr>
            <a:r>
              <a:rPr lang="en-US" sz="2800"/>
              <a:t>(everything is real)</a:t>
            </a:r>
            <a:endParaRPr lang="en-US" b="1" i="1" baseline="30000">
              <a:latin typeface="Lucida Sans" pitchFamily="34" charset="0"/>
            </a:endParaRP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endParaRPr lang="en-US" b="1" i="1" baseline="30000">
              <a:latin typeface="Lucida Sans" pitchFamily="34" charset="0"/>
            </a:endParaRPr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Symmetric Eigen Decomposition</a:t>
            </a:r>
          </a:p>
        </p:txBody>
      </p:sp>
      <p:pic>
        <p:nvPicPr>
          <p:cNvPr id="608260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828800"/>
            <a:ext cx="1504950" cy="320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aphicFrame>
        <p:nvGraphicFramePr>
          <p:cNvPr id="690176" name="Object 0"/>
          <p:cNvGraphicFramePr>
            <a:graphicFrameLocks noChangeAspect="1"/>
          </p:cNvGraphicFramePr>
          <p:nvPr/>
        </p:nvGraphicFramePr>
        <p:xfrm>
          <a:off x="3657600" y="2743200"/>
          <a:ext cx="17272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5" imgW="685800" imgH="228600" progId="Equation.3">
                  <p:embed/>
                </p:oleObj>
              </mc:Choice>
              <mc:Fallback>
                <p:oleObj name="Equation" r:id="rId5" imgW="685800" imgH="228600" progId="Equation.3">
                  <p:embed/>
                  <p:pic>
                    <p:nvPicPr>
                      <p:cNvPr id="69017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743200"/>
                        <a:ext cx="1727200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Examine the symmetric eigen decomposition, if any, for each of the following matrices:</a:t>
            </a:r>
          </a:p>
        </p:txBody>
      </p:sp>
      <p:graphicFrame>
        <p:nvGraphicFramePr>
          <p:cNvPr id="650244" name="Object 4"/>
          <p:cNvGraphicFramePr>
            <a:graphicFrameLocks noChangeAspect="1"/>
          </p:cNvGraphicFramePr>
          <p:nvPr/>
        </p:nvGraphicFramePr>
        <p:xfrm>
          <a:off x="1371600" y="3124200"/>
          <a:ext cx="13716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3" imgW="545760" imgH="457200" progId="Equation.3">
                  <p:embed/>
                </p:oleObj>
              </mc:Choice>
              <mc:Fallback>
                <p:oleObj name="Equation" r:id="rId3" imgW="545760" imgH="457200" progId="Equation.3">
                  <p:embed/>
                  <p:pic>
                    <p:nvPicPr>
                      <p:cNvPr id="65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24200"/>
                        <a:ext cx="13716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5" name="Object 5"/>
          <p:cNvGraphicFramePr>
            <a:graphicFrameLocks noChangeAspect="1"/>
          </p:cNvGraphicFramePr>
          <p:nvPr/>
        </p:nvGraphicFramePr>
        <p:xfrm>
          <a:off x="3219450" y="3124200"/>
          <a:ext cx="11811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Equation" r:id="rId5" imgW="469800" imgH="457200" progId="Equation.3">
                  <p:embed/>
                </p:oleObj>
              </mc:Choice>
              <mc:Fallback>
                <p:oleObj name="Equation" r:id="rId5" imgW="469800" imgH="457200" progId="Equation.3">
                  <p:embed/>
                  <p:pic>
                    <p:nvPicPr>
                      <p:cNvPr id="6502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3124200"/>
                        <a:ext cx="11811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6" name="Object 6"/>
          <p:cNvGraphicFramePr>
            <a:graphicFrameLocks noChangeAspect="1"/>
          </p:cNvGraphicFramePr>
          <p:nvPr/>
        </p:nvGraphicFramePr>
        <p:xfrm>
          <a:off x="4772025" y="3124200"/>
          <a:ext cx="14684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Equation" r:id="rId7" imgW="583920" imgH="457200" progId="Equation.3">
                  <p:embed/>
                </p:oleObj>
              </mc:Choice>
              <mc:Fallback>
                <p:oleObj name="Equation" r:id="rId7" imgW="583920" imgH="457200" progId="Equation.3">
                  <p:embed/>
                  <p:pic>
                    <p:nvPicPr>
                      <p:cNvPr id="6502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025" y="3124200"/>
                        <a:ext cx="1468438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0247" name="Object 7"/>
          <p:cNvGraphicFramePr>
            <a:graphicFrameLocks noChangeAspect="1"/>
          </p:cNvGraphicFramePr>
          <p:nvPr/>
        </p:nvGraphicFramePr>
        <p:xfrm>
          <a:off x="6772275" y="3124200"/>
          <a:ext cx="11811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Equation" r:id="rId9" imgW="469800" imgH="457200" progId="Equation.3">
                  <p:embed/>
                </p:oleObj>
              </mc:Choice>
              <mc:Fallback>
                <p:oleObj name="Equation" r:id="rId9" imgW="469800" imgH="457200" progId="Equation.3">
                  <p:embed/>
                  <p:pic>
                    <p:nvPicPr>
                      <p:cNvPr id="650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3124200"/>
                        <a:ext cx="11811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about EVD</a:t>
            </a:r>
            <a:endParaRPr lang="en-US" dirty="0"/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We want to deal with text or term-doc matrices</a:t>
            </a:r>
          </a:p>
          <a:p>
            <a:r>
              <a:rPr lang="en-US" dirty="0" smtClean="0"/>
              <a:t>What </a:t>
            </a:r>
            <a:r>
              <a:rPr lang="en-US" dirty="0"/>
              <a:t>do these matrices have to do with text</a:t>
            </a:r>
            <a:r>
              <a:rPr lang="en-US" dirty="0" smtClean="0"/>
              <a:t>?</a:t>
            </a:r>
          </a:p>
          <a:p>
            <a:r>
              <a:rPr lang="en-US" dirty="0" smtClean="0"/>
              <a:t>Term-doc matrices are rectangular</a:t>
            </a:r>
          </a:p>
          <a:p>
            <a:r>
              <a:rPr lang="en-US" dirty="0"/>
              <a:t>But everything so far needs square matrices </a:t>
            </a:r>
            <a:r>
              <a:rPr lang="en-US" dirty="0" smtClean="0"/>
              <a:t>for EVD</a:t>
            </a:r>
            <a:endParaRPr lang="en-US" dirty="0"/>
          </a:p>
          <a:p>
            <a:r>
              <a:rPr lang="en-US" dirty="0" smtClean="0"/>
              <a:t>Recall </a:t>
            </a:r>
            <a:r>
              <a:rPr lang="en-US" i="1" dirty="0"/>
              <a:t>m</a:t>
            </a:r>
            <a:r>
              <a:rPr lang="en-US" i="1" dirty="0">
                <a:sym typeface="Symbol" pitchFamily="18" charset="2"/>
              </a:rPr>
              <a:t> </a:t>
            </a:r>
            <a:r>
              <a:rPr lang="en-US" i="1" dirty="0"/>
              <a:t>n</a:t>
            </a:r>
            <a:r>
              <a:rPr lang="en-US" dirty="0"/>
              <a:t> term-document matrices …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9" grpId="0" build="p" bldLvl="2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Singular Value Decomposition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452813" y="2590800"/>
            <a:ext cx="3529012" cy="1219200"/>
            <a:chOff x="2175" y="1632"/>
            <a:chExt cx="2223" cy="768"/>
          </a:xfrm>
        </p:grpSpPr>
        <p:graphicFrame>
          <p:nvGraphicFramePr>
            <p:cNvPr id="610326" name="Object 22"/>
            <p:cNvGraphicFramePr>
              <a:graphicFrameLocks noChangeAspect="1"/>
            </p:cNvGraphicFramePr>
            <p:nvPr/>
          </p:nvGraphicFramePr>
          <p:xfrm>
            <a:off x="2352" y="1632"/>
            <a:ext cx="106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4" name="Equation" r:id="rId3" imgW="672840" imgH="203040" progId="Equation.3">
                    <p:embed/>
                  </p:oleObj>
                </mc:Choice>
                <mc:Fallback>
                  <p:oleObj name="Equation" r:id="rId3" imgW="672840" imgH="203040" progId="Equation.3">
                    <p:embed/>
                    <p:pic>
                      <p:nvPicPr>
                        <p:cNvPr id="61032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1632"/>
                          <a:ext cx="1065" cy="3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0327" name="Rectangle 23"/>
            <p:cNvSpPr>
              <a:spLocks noChangeArrowheads="1"/>
            </p:cNvSpPr>
            <p:nvPr/>
          </p:nvSpPr>
          <p:spPr bwMode="auto">
            <a:xfrm>
              <a:off x="2175" y="2106"/>
              <a:ext cx="585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i="1"/>
                <a:t>m</a:t>
              </a:r>
              <a:r>
                <a:rPr lang="en-US" i="1">
                  <a:sym typeface="Symbol" pitchFamily="18" charset="2"/>
                </a:rPr>
                <a:t>m</a:t>
              </a:r>
              <a:endParaRPr lang="en-US" i="1"/>
            </a:p>
          </p:txBody>
        </p:sp>
        <p:sp>
          <p:nvSpPr>
            <p:cNvPr id="610328" name="Rectangle 24"/>
            <p:cNvSpPr>
              <a:spLocks noChangeArrowheads="1"/>
            </p:cNvSpPr>
            <p:nvPr/>
          </p:nvSpPr>
          <p:spPr bwMode="auto">
            <a:xfrm>
              <a:off x="2829" y="2106"/>
              <a:ext cx="525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i="1"/>
                <a:t>m</a:t>
              </a:r>
              <a:r>
                <a:rPr lang="en-US" i="1">
                  <a:sym typeface="Symbol" pitchFamily="18" charset="2"/>
                </a:rPr>
                <a:t>n</a:t>
              </a:r>
              <a:endParaRPr lang="en-US" i="1"/>
            </a:p>
          </p:txBody>
        </p:sp>
        <p:sp>
          <p:nvSpPr>
            <p:cNvPr id="610329" name="Rectangle 25"/>
            <p:cNvSpPr>
              <a:spLocks noChangeArrowheads="1"/>
            </p:cNvSpPr>
            <p:nvPr/>
          </p:nvSpPr>
          <p:spPr bwMode="auto">
            <a:xfrm>
              <a:off x="3531" y="2106"/>
              <a:ext cx="86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i="1"/>
                <a:t>V </a:t>
              </a:r>
              <a:r>
                <a:rPr lang="en-US"/>
                <a:t>is </a:t>
              </a:r>
              <a:r>
                <a:rPr lang="en-US" i="1"/>
                <a:t>n</a:t>
              </a:r>
              <a:r>
                <a:rPr lang="en-US" i="1">
                  <a:sym typeface="Symbol" pitchFamily="18" charset="2"/>
                </a:rPr>
                <a:t>n</a:t>
              </a:r>
              <a:endParaRPr lang="en-US" i="1"/>
            </a:p>
          </p:txBody>
        </p:sp>
        <p:sp>
          <p:nvSpPr>
            <p:cNvPr id="610330" name="Line 26"/>
            <p:cNvSpPr>
              <a:spLocks noChangeShapeType="1"/>
            </p:cNvSpPr>
            <p:nvPr/>
          </p:nvSpPr>
          <p:spPr bwMode="auto">
            <a:xfrm flipV="1">
              <a:off x="2544" y="192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32" name="Line 28"/>
            <p:cNvSpPr>
              <a:spLocks noChangeShapeType="1"/>
            </p:cNvSpPr>
            <p:nvPr/>
          </p:nvSpPr>
          <p:spPr bwMode="auto">
            <a:xfrm flipV="1">
              <a:off x="3024" y="19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33" name="Line 29"/>
            <p:cNvSpPr>
              <a:spLocks noChangeShapeType="1"/>
            </p:cNvSpPr>
            <p:nvPr/>
          </p:nvSpPr>
          <p:spPr bwMode="auto">
            <a:xfrm flipH="1" flipV="1">
              <a:off x="3216" y="192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0341" name="Text Box 37"/>
          <p:cNvSpPr txBox="1">
            <a:spLocks noChangeArrowheads="1"/>
          </p:cNvSpPr>
          <p:nvPr/>
        </p:nvSpPr>
        <p:spPr bwMode="auto">
          <a:xfrm>
            <a:off x="212725" y="1717675"/>
            <a:ext cx="848201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600">
                <a:latin typeface="Arial" charset="0"/>
              </a:rPr>
              <a:t>For an </a:t>
            </a:r>
            <a:r>
              <a:rPr lang="en-US" sz="2600" i="1">
                <a:latin typeface="Arial" charset="0"/>
              </a:rPr>
              <a:t>m</a:t>
            </a:r>
            <a:r>
              <a:rPr lang="en-US" sz="2600" i="1">
                <a:latin typeface="Arial" charset="0"/>
                <a:sym typeface="Symbol" pitchFamily="18" charset="2"/>
              </a:rPr>
              <a:t> </a:t>
            </a:r>
            <a:r>
              <a:rPr lang="en-US" sz="2600" i="1">
                <a:latin typeface="Arial" charset="0"/>
              </a:rPr>
              <a:t>n</a:t>
            </a:r>
            <a:r>
              <a:rPr lang="en-US" sz="2600">
                <a:latin typeface="Arial" charset="0"/>
              </a:rPr>
              <a:t> matrix </a:t>
            </a:r>
            <a:r>
              <a:rPr lang="en-US" sz="3000" b="1">
                <a:latin typeface="Times" pitchFamily="18" charset="0"/>
              </a:rPr>
              <a:t>A</a:t>
            </a:r>
            <a:r>
              <a:rPr lang="en-US" sz="2600" b="1">
                <a:latin typeface="Times" pitchFamily="18" charset="0"/>
              </a:rPr>
              <a:t> </a:t>
            </a:r>
            <a:r>
              <a:rPr lang="en-US" sz="2600">
                <a:latin typeface="Times" pitchFamily="18" charset="0"/>
              </a:rPr>
              <a:t>of rank </a:t>
            </a:r>
            <a:r>
              <a:rPr lang="en-US" sz="2600" i="1">
                <a:latin typeface="Times" pitchFamily="18" charset="0"/>
              </a:rPr>
              <a:t>r</a:t>
            </a:r>
            <a:r>
              <a:rPr lang="en-US" sz="2600">
                <a:latin typeface="Times" pitchFamily="18" charset="0"/>
              </a:rPr>
              <a:t> </a:t>
            </a:r>
            <a:r>
              <a:rPr lang="en-US" sz="2600">
                <a:latin typeface="Arial" charset="0"/>
              </a:rPr>
              <a:t>there exists a factorization</a:t>
            </a:r>
          </a:p>
          <a:p>
            <a:r>
              <a:rPr lang="en-US" sz="2600">
                <a:latin typeface="Arial" charset="0"/>
              </a:rPr>
              <a:t>(Singular Value Decomposition = </a:t>
            </a:r>
            <a:r>
              <a:rPr lang="en-US" sz="2600" b="1">
                <a:solidFill>
                  <a:srgbClr val="FF3300"/>
                </a:solidFill>
                <a:latin typeface="Arial" charset="0"/>
              </a:rPr>
              <a:t>SVD</a:t>
            </a:r>
            <a:r>
              <a:rPr lang="en-US" sz="2600">
                <a:latin typeface="Arial" charset="0"/>
              </a:rPr>
              <a:t>) as follows:</a:t>
            </a:r>
          </a:p>
        </p:txBody>
      </p:sp>
      <p:sp>
        <p:nvSpPr>
          <p:cNvPr id="610342" name="Text Box 38"/>
          <p:cNvSpPr txBox="1">
            <a:spLocks noChangeArrowheads="1"/>
          </p:cNvSpPr>
          <p:nvPr/>
        </p:nvSpPr>
        <p:spPr bwMode="auto">
          <a:xfrm>
            <a:off x="288925" y="4006850"/>
            <a:ext cx="8128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None/>
            </a:pPr>
            <a:r>
              <a:rPr lang="en-US" sz="2600">
                <a:latin typeface="Arial" charset="0"/>
              </a:rPr>
              <a:t>The columns of </a:t>
            </a:r>
            <a:r>
              <a:rPr lang="en-US" sz="2600" b="1" i="1">
                <a:latin typeface="Arial" charset="0"/>
              </a:rPr>
              <a:t>U</a:t>
            </a:r>
            <a:r>
              <a:rPr lang="en-US" sz="2600">
                <a:latin typeface="Arial" charset="0"/>
              </a:rPr>
              <a:t> are orthogonal eigenvectors of </a:t>
            </a:r>
            <a:r>
              <a:rPr lang="en-US" sz="2600" b="1" i="1">
                <a:latin typeface="Arial" charset="0"/>
              </a:rPr>
              <a:t>AA</a:t>
            </a:r>
            <a:r>
              <a:rPr lang="en-US" sz="2600" b="1" i="1" baseline="30000">
                <a:latin typeface="Arial" charset="0"/>
              </a:rPr>
              <a:t>T</a:t>
            </a:r>
            <a:r>
              <a:rPr lang="en-US" sz="2600">
                <a:latin typeface="Arial" charset="0"/>
              </a:rPr>
              <a:t>.</a:t>
            </a:r>
            <a:endParaRPr lang="en-US"/>
          </a:p>
        </p:txBody>
      </p:sp>
      <p:sp>
        <p:nvSpPr>
          <p:cNvPr id="610343" name="Text Box 39"/>
          <p:cNvSpPr txBox="1">
            <a:spLocks noChangeArrowheads="1"/>
          </p:cNvSpPr>
          <p:nvPr/>
        </p:nvSpPr>
        <p:spPr bwMode="auto">
          <a:xfrm>
            <a:off x="271463" y="4572000"/>
            <a:ext cx="811053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None/>
            </a:pPr>
            <a:r>
              <a:rPr lang="en-US" sz="2600">
                <a:latin typeface="Arial" charset="0"/>
              </a:rPr>
              <a:t>The columns of </a:t>
            </a:r>
            <a:r>
              <a:rPr lang="en-US" sz="2600" b="1" i="1">
                <a:latin typeface="Arial" charset="0"/>
              </a:rPr>
              <a:t>V</a:t>
            </a:r>
            <a:r>
              <a:rPr lang="en-US" sz="2600">
                <a:latin typeface="Arial" charset="0"/>
              </a:rPr>
              <a:t> are orthogonal eigenvectors of </a:t>
            </a:r>
            <a:r>
              <a:rPr lang="en-US" sz="2600" b="1" i="1">
                <a:latin typeface="Arial" charset="0"/>
              </a:rPr>
              <a:t>A</a:t>
            </a:r>
            <a:r>
              <a:rPr lang="en-US" sz="2600" b="1" i="1" baseline="30000">
                <a:latin typeface="Arial" charset="0"/>
              </a:rPr>
              <a:t>T</a:t>
            </a:r>
            <a:r>
              <a:rPr lang="en-US" sz="2600" b="1" i="1">
                <a:latin typeface="Arial" charset="0"/>
              </a:rPr>
              <a:t>A</a:t>
            </a:r>
            <a:r>
              <a:rPr lang="en-US" sz="2600">
                <a:latin typeface="Arial" charset="0"/>
              </a:rPr>
              <a:t>.</a:t>
            </a:r>
            <a:endParaRPr lang="en-US"/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04800" y="5105400"/>
            <a:ext cx="8636000" cy="1609725"/>
            <a:chOff x="192" y="3216"/>
            <a:chExt cx="5440" cy="1014"/>
          </a:xfrm>
        </p:grpSpPr>
        <p:graphicFrame>
          <p:nvGraphicFramePr>
            <p:cNvPr id="610335" name="Object 31"/>
            <p:cNvGraphicFramePr>
              <a:graphicFrameLocks noChangeAspect="1"/>
            </p:cNvGraphicFramePr>
            <p:nvPr/>
          </p:nvGraphicFramePr>
          <p:xfrm>
            <a:off x="2143" y="3552"/>
            <a:ext cx="73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5" name="Equation" r:id="rId5" imgW="583920" imgH="266400" progId="Equation.3">
                    <p:embed/>
                  </p:oleObj>
                </mc:Choice>
                <mc:Fallback>
                  <p:oleObj name="Equation" r:id="rId5" imgW="583920" imgH="266400" progId="Equation.3">
                    <p:embed/>
                    <p:pic>
                      <p:nvPicPr>
                        <p:cNvPr id="610335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3" y="3552"/>
                          <a:ext cx="73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0336" name="Object 32"/>
            <p:cNvGraphicFramePr>
              <a:graphicFrameLocks noChangeAspect="1"/>
            </p:cNvGraphicFramePr>
            <p:nvPr/>
          </p:nvGraphicFramePr>
          <p:xfrm>
            <a:off x="1584" y="3888"/>
            <a:ext cx="171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6" name="Equation" r:id="rId7" imgW="1079280" imgH="215640" progId="Equation.3">
                    <p:embed/>
                  </p:oleObj>
                </mc:Choice>
                <mc:Fallback>
                  <p:oleObj name="Equation" r:id="rId7" imgW="1079280" imgH="215640" progId="Equation.3">
                    <p:embed/>
                    <p:pic>
                      <p:nvPicPr>
                        <p:cNvPr id="610336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3888"/>
                          <a:ext cx="171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0337" name="AutoShape 33"/>
            <p:cNvSpPr>
              <a:spLocks noChangeArrowheads="1"/>
            </p:cNvSpPr>
            <p:nvPr/>
          </p:nvSpPr>
          <p:spPr bwMode="auto">
            <a:xfrm>
              <a:off x="3312" y="3888"/>
              <a:ext cx="2320" cy="294"/>
            </a:xfrm>
            <a:prstGeom prst="leftArrowCallout">
              <a:avLst>
                <a:gd name="adj1" fmla="val 25000"/>
                <a:gd name="adj2" fmla="val 25000"/>
                <a:gd name="adj3" fmla="val 131519"/>
                <a:gd name="adj4" fmla="val 66667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i="1"/>
                <a:t>Singular values</a:t>
              </a:r>
              <a:r>
                <a:rPr lang="en-US"/>
                <a:t>.</a:t>
              </a:r>
            </a:p>
          </p:txBody>
        </p:sp>
        <p:sp>
          <p:nvSpPr>
            <p:cNvPr id="610344" name="Text Box 40"/>
            <p:cNvSpPr txBox="1">
              <a:spLocks noChangeArrowheads="1"/>
            </p:cNvSpPr>
            <p:nvPr/>
          </p:nvSpPr>
          <p:spPr bwMode="auto">
            <a:xfrm>
              <a:off x="192" y="3216"/>
              <a:ext cx="5223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600">
                  <a:latin typeface="Arial" charset="0"/>
                </a:rPr>
                <a:t>Eigenvalues </a:t>
              </a:r>
              <a:r>
                <a:rPr lang="en-US" sz="2600">
                  <a:latin typeface="Arial" charset="0"/>
                  <a:sym typeface="Symbol" pitchFamily="18" charset="2"/>
                </a:rPr>
                <a:t></a:t>
              </a:r>
              <a:r>
                <a:rPr lang="en-US" sz="2600" baseline="-25000">
                  <a:latin typeface="Arial" charset="0"/>
                  <a:sym typeface="Symbol" pitchFamily="18" charset="2"/>
                </a:rPr>
                <a:t>1 </a:t>
              </a:r>
              <a:r>
                <a:rPr lang="en-US" sz="2600">
                  <a:latin typeface="Arial" charset="0"/>
                  <a:sym typeface="Symbol" pitchFamily="18" charset="2"/>
                </a:rPr>
                <a:t>… </a:t>
              </a:r>
              <a:r>
                <a:rPr lang="en-US" sz="2600" baseline="-25000">
                  <a:latin typeface="Arial" charset="0"/>
                  <a:sym typeface="Symbol" pitchFamily="18" charset="2"/>
                </a:rPr>
                <a:t>r</a:t>
              </a:r>
              <a:r>
                <a:rPr lang="en-US" sz="2600">
                  <a:latin typeface="Arial" charset="0"/>
                </a:rPr>
                <a:t> of </a:t>
              </a:r>
              <a:r>
                <a:rPr lang="en-US" sz="2600" b="1" i="1">
                  <a:latin typeface="Arial" charset="0"/>
                </a:rPr>
                <a:t>AA</a:t>
              </a:r>
              <a:r>
                <a:rPr lang="en-US" sz="2600" b="1" i="1" baseline="30000">
                  <a:latin typeface="Arial" charset="0"/>
                </a:rPr>
                <a:t>T </a:t>
              </a:r>
              <a:r>
                <a:rPr lang="en-US" sz="2600">
                  <a:latin typeface="Arial" charset="0"/>
                </a:rPr>
                <a:t>are the eigenvalues of </a:t>
              </a:r>
              <a:r>
                <a:rPr lang="en-US" sz="2600" b="1" i="1">
                  <a:latin typeface="Arial" charset="0"/>
                </a:rPr>
                <a:t>A</a:t>
              </a:r>
              <a:r>
                <a:rPr lang="en-US" sz="2600" b="1" i="1" baseline="30000">
                  <a:latin typeface="Arial" charset="0"/>
                </a:rPr>
                <a:t>T</a:t>
              </a:r>
              <a:r>
                <a:rPr lang="en-US" sz="2600" b="1" i="1">
                  <a:latin typeface="Arial" charset="0"/>
                </a:rPr>
                <a:t>A</a:t>
              </a:r>
              <a:r>
                <a:rPr lang="en-US" sz="2600">
                  <a:latin typeface="Arial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42" grpId="0" autoUpdateAnimBg="0"/>
      <p:bldP spid="61034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304800"/>
            <a:ext cx="11887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228600"/>
            <a:ext cx="11582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Singular Value Decomposition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Illustration of SVD dimensions and sparseness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66800" y="2590800"/>
            <a:ext cx="6135688" cy="2049463"/>
            <a:chOff x="672" y="1632"/>
            <a:chExt cx="3865" cy="1291"/>
          </a:xfrm>
        </p:grpSpPr>
        <p:pic>
          <p:nvPicPr>
            <p:cNvPr id="61133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2" y="1632"/>
              <a:ext cx="3865" cy="1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11334" name="Rectangle 6"/>
            <p:cNvSpPr>
              <a:spLocks noChangeArrowheads="1"/>
            </p:cNvSpPr>
            <p:nvPr/>
          </p:nvSpPr>
          <p:spPr bwMode="auto">
            <a:xfrm>
              <a:off x="3014" y="2256"/>
              <a:ext cx="605" cy="240"/>
            </a:xfrm>
            <a:prstGeom prst="rect">
              <a:avLst/>
            </a:prstGeom>
            <a:solidFill>
              <a:srgbClr val="CC9900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35" name="Rectangle 7"/>
            <p:cNvSpPr>
              <a:spLocks noChangeArrowheads="1"/>
            </p:cNvSpPr>
            <p:nvPr/>
          </p:nvSpPr>
          <p:spPr bwMode="auto">
            <a:xfrm>
              <a:off x="2478" y="1773"/>
              <a:ext cx="392" cy="744"/>
            </a:xfrm>
            <a:prstGeom prst="rect">
              <a:avLst/>
            </a:prstGeom>
            <a:solidFill>
              <a:srgbClr val="CC9900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143000" y="4486275"/>
            <a:ext cx="7086600" cy="1765300"/>
            <a:chOff x="720" y="2826"/>
            <a:chExt cx="4464" cy="1112"/>
          </a:xfrm>
        </p:grpSpPr>
        <p:pic>
          <p:nvPicPr>
            <p:cNvPr id="611337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" y="2826"/>
              <a:ext cx="4464" cy="11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11338" name="Rectangle 10"/>
            <p:cNvSpPr>
              <a:spLocks noChangeArrowheads="1"/>
            </p:cNvSpPr>
            <p:nvPr/>
          </p:nvSpPr>
          <p:spPr bwMode="auto">
            <a:xfrm>
              <a:off x="3583" y="3028"/>
              <a:ext cx="316" cy="488"/>
            </a:xfrm>
            <a:prstGeom prst="rect">
              <a:avLst/>
            </a:prstGeom>
            <a:solidFill>
              <a:srgbClr val="CC9900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339" name="Rectangle 11"/>
            <p:cNvSpPr>
              <a:spLocks noChangeArrowheads="1"/>
            </p:cNvSpPr>
            <p:nvPr/>
          </p:nvSpPr>
          <p:spPr bwMode="auto">
            <a:xfrm>
              <a:off x="4039" y="3386"/>
              <a:ext cx="1031" cy="262"/>
            </a:xfrm>
            <a:prstGeom prst="rect">
              <a:avLst/>
            </a:prstGeom>
            <a:solidFill>
              <a:srgbClr val="CC9900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SVD example</a:t>
            </a:r>
          </a:p>
        </p:txBody>
      </p:sp>
      <p:sp>
        <p:nvSpPr>
          <p:cNvPr id="664581" name="Text Box 5"/>
          <p:cNvSpPr txBox="1">
            <a:spLocks noChangeArrowheads="1"/>
          </p:cNvSpPr>
          <p:nvPr/>
        </p:nvSpPr>
        <p:spPr bwMode="auto">
          <a:xfrm>
            <a:off x="1127125" y="2322513"/>
            <a:ext cx="630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Let</a:t>
            </a:r>
          </a:p>
        </p:txBody>
      </p:sp>
      <p:graphicFrame>
        <p:nvGraphicFramePr>
          <p:cNvPr id="664582" name="Object 6"/>
          <p:cNvGraphicFramePr>
            <a:graphicFrameLocks noChangeAspect="1"/>
          </p:cNvGraphicFramePr>
          <p:nvPr/>
        </p:nvGraphicFramePr>
        <p:xfrm>
          <a:off x="1981200" y="1676400"/>
          <a:ext cx="194627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3" imgW="774360" imgH="711000" progId="Equation.3">
                  <p:embed/>
                </p:oleObj>
              </mc:Choice>
              <mc:Fallback>
                <p:oleObj name="Equation" r:id="rId3" imgW="774360" imgH="711000" progId="Equation.3">
                  <p:embed/>
                  <p:pic>
                    <p:nvPicPr>
                      <p:cNvPr id="6645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76400"/>
                        <a:ext cx="1946275" cy="178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85800" y="3429000"/>
            <a:ext cx="8108950" cy="2593975"/>
            <a:chOff x="432" y="2496"/>
            <a:chExt cx="5108" cy="1634"/>
          </a:xfrm>
        </p:grpSpPr>
        <p:sp>
          <p:nvSpPr>
            <p:cNvPr id="664583" name="Text Box 7"/>
            <p:cNvSpPr txBox="1">
              <a:spLocks noChangeArrowheads="1"/>
            </p:cNvSpPr>
            <p:nvPr/>
          </p:nvSpPr>
          <p:spPr bwMode="auto">
            <a:xfrm>
              <a:off x="758" y="2496"/>
              <a:ext cx="25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Thus </a:t>
              </a:r>
              <a:r>
                <a:rPr lang="en-US" i="1"/>
                <a:t>m=</a:t>
              </a:r>
              <a:r>
                <a:rPr lang="en-US"/>
                <a:t>3, </a:t>
              </a:r>
              <a:r>
                <a:rPr lang="en-US" i="1"/>
                <a:t>n=</a:t>
              </a:r>
              <a:r>
                <a:rPr lang="en-US"/>
                <a:t>2. Its SVD is</a:t>
              </a:r>
            </a:p>
          </p:txBody>
        </p:sp>
        <p:graphicFrame>
          <p:nvGraphicFramePr>
            <p:cNvPr id="664584" name="Object 8"/>
            <p:cNvGraphicFramePr>
              <a:graphicFrameLocks noChangeAspect="1"/>
            </p:cNvGraphicFramePr>
            <p:nvPr/>
          </p:nvGraphicFramePr>
          <p:xfrm>
            <a:off x="432" y="2928"/>
            <a:ext cx="5108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7" name="Equation" r:id="rId5" imgW="3238200" imgH="761760" progId="Equation.3">
                    <p:embed/>
                  </p:oleObj>
                </mc:Choice>
                <mc:Fallback>
                  <p:oleObj name="Equation" r:id="rId5" imgW="3238200" imgH="761760" progId="Equation.3">
                    <p:embed/>
                    <p:pic>
                      <p:nvPicPr>
                        <p:cNvPr id="66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928"/>
                          <a:ext cx="5108" cy="1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4587" name="Text Box 11"/>
          <p:cNvSpPr txBox="1">
            <a:spLocks noChangeArrowheads="1"/>
          </p:cNvSpPr>
          <p:nvPr/>
        </p:nvSpPr>
        <p:spPr bwMode="auto">
          <a:xfrm>
            <a:off x="76200" y="6248400"/>
            <a:ext cx="8956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Typically, the singular values arranged in decreasing order.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8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738313"/>
            <a:ext cx="8229600" cy="5576887"/>
          </a:xfrm>
        </p:spPr>
        <p:txBody>
          <a:bodyPr/>
          <a:lstStyle/>
          <a:p>
            <a:r>
              <a:rPr lang="en-US" dirty="0"/>
              <a:t>SVD can be used to compute optimal </a:t>
            </a:r>
            <a:r>
              <a:rPr lang="en-US" b="1" dirty="0">
                <a:solidFill>
                  <a:srgbClr val="0033CC"/>
                </a:solidFill>
              </a:rPr>
              <a:t>low-rank approximations</a:t>
            </a:r>
            <a:r>
              <a:rPr lang="en-US" dirty="0"/>
              <a:t>.</a:t>
            </a:r>
          </a:p>
          <a:p>
            <a:r>
              <a:rPr lang="en-US" dirty="0"/>
              <a:t>Approximation problem: Find </a:t>
            </a:r>
            <a:r>
              <a:rPr lang="en-US" b="1" i="1" dirty="0"/>
              <a:t>A</a:t>
            </a:r>
            <a:r>
              <a:rPr lang="en-US" b="1" i="1" baseline="-25000" dirty="0"/>
              <a:t>k</a:t>
            </a:r>
            <a:r>
              <a:rPr lang="en-US" b="1" i="1" dirty="0"/>
              <a:t> </a:t>
            </a:r>
            <a:r>
              <a:rPr lang="en-US" dirty="0"/>
              <a:t>of rank </a:t>
            </a:r>
            <a:r>
              <a:rPr lang="en-US" b="1" i="1" dirty="0"/>
              <a:t>k</a:t>
            </a:r>
            <a:r>
              <a:rPr lang="en-US" dirty="0"/>
              <a:t> such that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i="1" dirty="0"/>
              <a:t>A</a:t>
            </a:r>
            <a:r>
              <a:rPr lang="en-US" i="1" baseline="-25000" dirty="0"/>
              <a:t>k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dirty="0"/>
              <a:t> are both </a:t>
            </a:r>
            <a:r>
              <a:rPr lang="en-US" sz="2400" i="1" dirty="0" err="1">
                <a:latin typeface="Lucida Sans" pitchFamily="34" charset="0"/>
              </a:rPr>
              <a:t>m</a:t>
            </a:r>
            <a:r>
              <a:rPr lang="en-US" sz="2400" i="1" dirty="0" err="1">
                <a:latin typeface="Lucida Sans" pitchFamily="34" charset="0"/>
                <a:sym typeface="Symbol" pitchFamily="18" charset="2"/>
              </a:rPr>
              <a:t>n</a:t>
            </a:r>
            <a:r>
              <a:rPr lang="en-US" sz="2400" i="1" dirty="0">
                <a:latin typeface="Lucida Sans" pitchFamily="34" charset="0"/>
                <a:sym typeface="Symbol" pitchFamily="18" charset="2"/>
              </a:rPr>
              <a:t> </a:t>
            </a:r>
            <a:r>
              <a:rPr lang="en-US" sz="2400" dirty="0">
                <a:latin typeface="Lucida Sans" pitchFamily="34" charset="0"/>
                <a:sym typeface="Symbol" pitchFamily="18" charset="2"/>
              </a:rPr>
              <a:t>matrices.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latin typeface="Lucida Sans" pitchFamily="34" charset="0"/>
                <a:sym typeface="Symbol" pitchFamily="18" charset="2"/>
              </a:rPr>
              <a:t>Typically, want </a:t>
            </a:r>
            <a:r>
              <a:rPr lang="en-US" sz="2400" i="1" dirty="0">
                <a:latin typeface="Lucida Sans" pitchFamily="34" charset="0"/>
                <a:sym typeface="Symbol" pitchFamily="18" charset="2"/>
              </a:rPr>
              <a:t>k &lt;&lt; r.</a:t>
            </a:r>
            <a:endParaRPr lang="en-US" i="1" dirty="0"/>
          </a:p>
          <a:p>
            <a:endParaRPr lang="en-US" i="1" dirty="0"/>
          </a:p>
          <a:p>
            <a:pPr>
              <a:lnSpc>
                <a:spcPct val="10000"/>
              </a:lnSpc>
            </a:pPr>
            <a:endParaRPr lang="en-US" dirty="0"/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Low-rank Approximation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555750" y="4191000"/>
            <a:ext cx="6750050" cy="1447800"/>
            <a:chOff x="980" y="2064"/>
            <a:chExt cx="4252" cy="912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206" y="2256"/>
              <a:ext cx="2026" cy="720"/>
              <a:chOff x="3456" y="1824"/>
              <a:chExt cx="2026" cy="720"/>
            </a:xfrm>
          </p:grpSpPr>
          <p:sp>
            <p:nvSpPr>
              <p:cNvPr id="612364" name="Rectangle 12"/>
              <p:cNvSpPr>
                <a:spLocks noChangeArrowheads="1"/>
              </p:cNvSpPr>
              <p:nvPr/>
            </p:nvSpPr>
            <p:spPr bwMode="auto">
              <a:xfrm>
                <a:off x="3899" y="1824"/>
                <a:ext cx="1126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kumimoji="1" lang="en-US" sz="1800" i="1">
                    <a:latin typeface="Trebuchet MS" pitchFamily="34" charset="0"/>
                  </a:rPr>
                  <a:t>Frobenius norm</a:t>
                </a:r>
              </a:p>
            </p:txBody>
          </p:sp>
          <p:cxnSp>
            <p:nvCxnSpPr>
              <p:cNvPr id="612365" name="AutoShape 13"/>
              <p:cNvCxnSpPr>
                <a:cxnSpLocks noChangeShapeType="1"/>
                <a:stCxn id="612364" idx="1"/>
              </p:cNvCxnSpPr>
              <p:nvPr/>
            </p:nvCxnSpPr>
            <p:spPr bwMode="auto">
              <a:xfrm flipH="1">
                <a:off x="3456" y="1940"/>
                <a:ext cx="443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</p:cxnSp>
          <p:pic>
            <p:nvPicPr>
              <p:cNvPr id="612366" name="Picture 14" descr="fimg338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2" y="2083"/>
                <a:ext cx="1210" cy="461"/>
              </a:xfrm>
              <a:prstGeom prst="rect">
                <a:avLst/>
              </a:prstGeom>
              <a:noFill/>
            </p:spPr>
          </p:pic>
        </p:grpSp>
        <p:graphicFrame>
          <p:nvGraphicFramePr>
            <p:cNvPr id="612373" name="Object 21"/>
            <p:cNvGraphicFramePr>
              <a:graphicFrameLocks noChangeAspect="1"/>
            </p:cNvGraphicFramePr>
            <p:nvPr/>
          </p:nvGraphicFramePr>
          <p:xfrm>
            <a:off x="980" y="2064"/>
            <a:ext cx="2274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8" name="Equation" r:id="rId4" imgW="1434960" imgH="355320" progId="Equation.3">
                    <p:embed/>
                  </p:oleObj>
                </mc:Choice>
                <mc:Fallback>
                  <p:oleObj name="Equation" r:id="rId4" imgW="1434960" imgH="355320" progId="Equation.3">
                    <p:embed/>
                    <p:pic>
                      <p:nvPicPr>
                        <p:cNvPr id="61237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0" y="2064"/>
                          <a:ext cx="2274" cy="5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5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819400"/>
            <a:ext cx="6553200" cy="1301750"/>
          </a:xfrm>
        </p:spPr>
        <p:txBody>
          <a:bodyPr/>
          <a:lstStyle/>
          <a:p>
            <a:r>
              <a:rPr lang="de-DE" sz="4000" dirty="0"/>
              <a:t>Linear Algebra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738313"/>
            <a:ext cx="8229600" cy="5576887"/>
          </a:xfrm>
        </p:spPr>
        <p:txBody>
          <a:bodyPr/>
          <a:lstStyle/>
          <a:p>
            <a:r>
              <a:rPr lang="en-US"/>
              <a:t>Solution via SVD</a:t>
            </a:r>
          </a:p>
        </p:txBody>
      </p:sp>
      <p:sp>
        <p:nvSpPr>
          <p:cNvPr id="6656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Low-rank Approximation</a:t>
            </a:r>
          </a:p>
        </p:txBody>
      </p:sp>
      <p:sp>
        <p:nvSpPr>
          <p:cNvPr id="665617" name="AutoShape 17"/>
          <p:cNvSpPr>
            <a:spLocks/>
          </p:cNvSpPr>
          <p:nvPr/>
        </p:nvSpPr>
        <p:spPr bwMode="auto">
          <a:xfrm rot="5400000">
            <a:off x="5745956" y="2483644"/>
            <a:ext cx="90488" cy="914400"/>
          </a:xfrm>
          <a:prstGeom prst="rightBrace">
            <a:avLst>
              <a:gd name="adj1" fmla="val 842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5618" name="Rectangle 18"/>
          <p:cNvSpPr>
            <a:spLocks noChangeArrowheads="1"/>
          </p:cNvSpPr>
          <p:nvPr/>
        </p:nvSpPr>
        <p:spPr bwMode="auto">
          <a:xfrm>
            <a:off x="4567238" y="2971800"/>
            <a:ext cx="2519362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1" lang="en-US" sz="1800" i="1">
                <a:latin typeface="Trebuchet MS" pitchFamily="34" charset="0"/>
              </a:rPr>
              <a:t>set smallest r-k</a:t>
            </a:r>
          </a:p>
          <a:p>
            <a:r>
              <a:rPr kumimoji="1" lang="en-US" sz="1800" i="1">
                <a:latin typeface="Trebuchet MS" pitchFamily="34" charset="0"/>
              </a:rPr>
              <a:t>singular values to zero</a:t>
            </a:r>
          </a:p>
        </p:txBody>
      </p:sp>
      <p:graphicFrame>
        <p:nvGraphicFramePr>
          <p:cNvPr id="665622" name="Object 22"/>
          <p:cNvGraphicFramePr>
            <a:graphicFrameLocks noChangeAspect="1"/>
          </p:cNvGraphicFramePr>
          <p:nvPr/>
        </p:nvGraphicFramePr>
        <p:xfrm>
          <a:off x="1905000" y="2362200"/>
          <a:ext cx="487203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3" imgW="1942920" imgH="241200" progId="Equation.3">
                  <p:embed/>
                </p:oleObj>
              </mc:Choice>
              <mc:Fallback>
                <p:oleObj name="Equation" r:id="rId3" imgW="1942920" imgH="241200" progId="Equation.3">
                  <p:embed/>
                  <p:pic>
                    <p:nvPicPr>
                      <p:cNvPr id="66562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362200"/>
                        <a:ext cx="4872038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143000" y="3886200"/>
            <a:ext cx="7086600" cy="1765300"/>
            <a:chOff x="720" y="2826"/>
            <a:chExt cx="4464" cy="1112"/>
          </a:xfrm>
        </p:grpSpPr>
        <p:pic>
          <p:nvPicPr>
            <p:cNvPr id="665624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0" y="2826"/>
              <a:ext cx="4464" cy="11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65625" name="Rectangle 25"/>
            <p:cNvSpPr>
              <a:spLocks noChangeArrowheads="1"/>
            </p:cNvSpPr>
            <p:nvPr/>
          </p:nvSpPr>
          <p:spPr bwMode="auto">
            <a:xfrm>
              <a:off x="3583" y="3028"/>
              <a:ext cx="316" cy="488"/>
            </a:xfrm>
            <a:prstGeom prst="rect">
              <a:avLst/>
            </a:prstGeom>
            <a:solidFill>
              <a:srgbClr val="CC9900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626" name="Rectangle 26"/>
            <p:cNvSpPr>
              <a:spLocks noChangeArrowheads="1"/>
            </p:cNvSpPr>
            <p:nvPr/>
          </p:nvSpPr>
          <p:spPr bwMode="auto">
            <a:xfrm>
              <a:off x="4039" y="3386"/>
              <a:ext cx="1031" cy="262"/>
            </a:xfrm>
            <a:prstGeom prst="rect">
              <a:avLst/>
            </a:prstGeom>
            <a:solidFill>
              <a:srgbClr val="CC9900">
                <a:alpha val="50000"/>
              </a:srgb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2441575" y="5867400"/>
            <a:ext cx="6092825" cy="793750"/>
            <a:chOff x="1538" y="3696"/>
            <a:chExt cx="3838" cy="500"/>
          </a:xfrm>
        </p:grpSpPr>
        <p:sp>
          <p:nvSpPr>
            <p:cNvPr id="665606" name="Rectangle 6"/>
            <p:cNvSpPr>
              <a:spLocks noChangeArrowheads="1"/>
            </p:cNvSpPr>
            <p:nvPr/>
          </p:nvSpPr>
          <p:spPr bwMode="auto">
            <a:xfrm>
              <a:off x="3800" y="3792"/>
              <a:ext cx="1576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1" lang="en-US" sz="1800" i="1">
                  <a:latin typeface="Trebuchet MS" pitchFamily="34" charset="0"/>
                </a:rPr>
                <a:t>column notation: </a:t>
              </a:r>
              <a:r>
                <a:rPr kumimoji="1" lang="en-US" sz="1800" i="1">
                  <a:solidFill>
                    <a:srgbClr val="FF3300"/>
                  </a:solidFill>
                  <a:latin typeface="Trebuchet MS" pitchFamily="34" charset="0"/>
                </a:rPr>
                <a:t>sum </a:t>
              </a:r>
            </a:p>
            <a:p>
              <a:r>
                <a:rPr kumimoji="1" lang="en-US" sz="1800" i="1">
                  <a:solidFill>
                    <a:srgbClr val="FF3300"/>
                  </a:solidFill>
                  <a:latin typeface="Trebuchet MS" pitchFamily="34" charset="0"/>
                </a:rPr>
                <a:t>of rank 1 matrices</a:t>
              </a:r>
            </a:p>
          </p:txBody>
        </p:sp>
        <p:cxnSp>
          <p:nvCxnSpPr>
            <p:cNvPr id="665607" name="AutoShape 7"/>
            <p:cNvCxnSpPr>
              <a:cxnSpLocks noChangeShapeType="1"/>
              <a:stCxn id="665606" idx="1"/>
            </p:cNvCxnSpPr>
            <p:nvPr/>
          </p:nvCxnSpPr>
          <p:spPr bwMode="auto">
            <a:xfrm flipH="1">
              <a:off x="3143" y="3994"/>
              <a:ext cx="65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665632" name="Object 32"/>
            <p:cNvGraphicFramePr>
              <a:graphicFrameLocks noChangeAspect="1"/>
            </p:cNvGraphicFramePr>
            <p:nvPr/>
          </p:nvGraphicFramePr>
          <p:xfrm>
            <a:off x="1538" y="3696"/>
            <a:ext cx="1630" cy="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5" name="Equation" r:id="rId6" imgW="1028520" imgH="291960" progId="Equation.3">
                    <p:embed/>
                  </p:oleObj>
                </mc:Choice>
                <mc:Fallback>
                  <p:oleObj name="Equation" r:id="rId6" imgW="1028520" imgH="291960" progId="Equation.3">
                    <p:embed/>
                    <p:pic>
                      <p:nvPicPr>
                        <p:cNvPr id="665632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8" y="3696"/>
                          <a:ext cx="1630" cy="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87588" y="4191000"/>
            <a:ext cx="5713412" cy="1295400"/>
            <a:chOff x="1441" y="2640"/>
            <a:chExt cx="3599" cy="816"/>
          </a:xfrm>
        </p:grpSpPr>
        <p:sp>
          <p:nvSpPr>
            <p:cNvPr id="665627" name="Text Box 27"/>
            <p:cNvSpPr txBox="1">
              <a:spLocks noChangeArrowheads="1"/>
            </p:cNvSpPr>
            <p:nvPr/>
          </p:nvSpPr>
          <p:spPr bwMode="auto">
            <a:xfrm>
              <a:off x="1441" y="3244"/>
              <a:ext cx="19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hlink"/>
                  </a:solidFill>
                </a:rPr>
                <a:t>k</a:t>
              </a:r>
            </a:p>
          </p:txBody>
        </p:sp>
        <p:sp>
          <p:nvSpPr>
            <p:cNvPr id="665629" name="Rectangle 29"/>
            <p:cNvSpPr>
              <a:spLocks noChangeArrowheads="1"/>
            </p:cNvSpPr>
            <p:nvPr/>
          </p:nvSpPr>
          <p:spPr bwMode="auto">
            <a:xfrm>
              <a:off x="3456" y="2640"/>
              <a:ext cx="96" cy="480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630" name="Rectangle 30"/>
            <p:cNvSpPr>
              <a:spLocks noChangeArrowheads="1"/>
            </p:cNvSpPr>
            <p:nvPr/>
          </p:nvSpPr>
          <p:spPr bwMode="auto">
            <a:xfrm>
              <a:off x="4032" y="2832"/>
              <a:ext cx="1008" cy="96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634" name="Rectangle 34"/>
            <p:cNvSpPr>
              <a:spLocks noChangeArrowheads="1"/>
            </p:cNvSpPr>
            <p:nvPr/>
          </p:nvSpPr>
          <p:spPr bwMode="auto">
            <a:xfrm>
              <a:off x="2736" y="2640"/>
              <a:ext cx="96" cy="480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8382000" y="39624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55626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895600"/>
            <a:ext cx="5638800" cy="1447800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 smtClean="0"/>
              <a:t>Latent Semantic indexing</a:t>
            </a:r>
          </a:p>
          <a:p>
            <a:pPr marL="0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265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477982"/>
            <a:ext cx="11201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1" y="-228600"/>
            <a:ext cx="118110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55" y="-457200"/>
            <a:ext cx="94488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0782"/>
            <a:ext cx="9296399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Eigenvalues &amp; Eigenvectors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3300"/>
                </a:solidFill>
              </a:rPr>
              <a:t>Eigenvectors </a:t>
            </a:r>
            <a:r>
              <a:rPr lang="en-US" dirty="0"/>
              <a:t>(for a square </a:t>
            </a:r>
            <a:r>
              <a:rPr lang="en-US" i="1" dirty="0" err="1">
                <a:latin typeface="Times" pitchFamily="18" charset="0"/>
              </a:rPr>
              <a:t>m</a:t>
            </a:r>
            <a:r>
              <a:rPr lang="en-US" i="1" dirty="0" err="1">
                <a:latin typeface="Times" pitchFamily="18" charset="0"/>
                <a:sym typeface="Symbol" pitchFamily="18" charset="2"/>
              </a:rPr>
              <a:t></a:t>
            </a:r>
            <a:r>
              <a:rPr lang="en-US" i="1" dirty="0" err="1">
                <a:latin typeface="Times" pitchFamily="18" charset="0"/>
              </a:rPr>
              <a:t>m</a:t>
            </a:r>
            <a:r>
              <a:rPr lang="en-US" dirty="0"/>
              <a:t> matrix </a:t>
            </a:r>
            <a:r>
              <a:rPr lang="en-US" b="1" dirty="0">
                <a:latin typeface="Times" pitchFamily="18" charset="0"/>
              </a:rPr>
              <a:t>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>
                <a:solidFill>
                  <a:srgbClr val="0033CC"/>
                </a:solidFill>
              </a:rPr>
              <a:t>How many eigenvalues</a:t>
            </a:r>
            <a:r>
              <a:rPr lang="en-US" sz="2800" dirty="0"/>
              <a:t> are there at most?</a:t>
            </a:r>
            <a:endParaRPr lang="en-US" sz="2800" b="1" dirty="0">
              <a:solidFill>
                <a:srgbClr val="FF33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6425" y="4562476"/>
            <a:ext cx="7239000" cy="2239962"/>
            <a:chOff x="768" y="2775"/>
            <a:chExt cx="4560" cy="1411"/>
          </a:xfrm>
        </p:grpSpPr>
        <p:pic>
          <p:nvPicPr>
            <p:cNvPr id="605189" name="Picture 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64" y="2775"/>
              <a:ext cx="2637" cy="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05190" name="Text Box 6"/>
            <p:cNvSpPr txBox="1">
              <a:spLocks noChangeArrowheads="1"/>
            </p:cNvSpPr>
            <p:nvPr/>
          </p:nvSpPr>
          <p:spPr bwMode="auto">
            <a:xfrm>
              <a:off x="768" y="3109"/>
              <a:ext cx="2765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>
                  <a:latin typeface="Trebuchet MS" pitchFamily="34" charset="0"/>
                </a:rPr>
                <a:t>only has a non-zero solution if</a:t>
              </a:r>
              <a:r>
                <a:rPr kumimoji="1" lang="en-US" sz="2000">
                  <a:latin typeface="Trebuchet MS" pitchFamily="34" charset="0"/>
                </a:rPr>
                <a:t> </a:t>
              </a:r>
            </a:p>
          </p:txBody>
        </p:sp>
        <p:pic>
          <p:nvPicPr>
            <p:cNvPr id="605191" name="Picture 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13" y="3171"/>
              <a:ext cx="1047" cy="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05192" name="Text Box 8"/>
            <p:cNvSpPr txBox="1">
              <a:spLocks noChangeArrowheads="1"/>
            </p:cNvSpPr>
            <p:nvPr/>
          </p:nvSpPr>
          <p:spPr bwMode="auto">
            <a:xfrm>
              <a:off x="768" y="3476"/>
              <a:ext cx="4560" cy="7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en-US">
                  <a:latin typeface="Trebuchet MS" pitchFamily="34" charset="0"/>
                </a:rPr>
                <a:t>this is a </a:t>
              </a:r>
              <a:r>
                <a:rPr kumimoji="1" lang="en-US" i="1">
                  <a:latin typeface="Times" pitchFamily="18" charset="0"/>
                </a:rPr>
                <a:t>m</a:t>
              </a:r>
              <a:r>
                <a:rPr kumimoji="1" lang="en-US">
                  <a:latin typeface="Trebuchet MS" pitchFamily="34" charset="0"/>
                </a:rPr>
                <a:t>-th order equation in </a:t>
              </a:r>
              <a:r>
                <a:rPr kumimoji="1" lang="el-GR">
                  <a:latin typeface="Times" pitchFamily="18" charset="0"/>
                </a:rPr>
                <a:t>λ</a:t>
              </a:r>
              <a:r>
                <a:rPr kumimoji="1" lang="en-US">
                  <a:latin typeface="Times" pitchFamily="18" charset="0"/>
                </a:rPr>
                <a:t> </a:t>
              </a:r>
              <a:r>
                <a:rPr kumimoji="1" lang="en-US">
                  <a:latin typeface="Trebuchet MS" pitchFamily="34" charset="0"/>
                </a:rPr>
                <a:t>which can have </a:t>
              </a:r>
              <a:r>
                <a:rPr kumimoji="1" lang="en-US" b="1">
                  <a:solidFill>
                    <a:srgbClr val="FF3300"/>
                  </a:solidFill>
                  <a:latin typeface="Trebuchet MS" pitchFamily="34" charset="0"/>
                </a:rPr>
                <a:t>at most </a:t>
              </a:r>
              <a:r>
                <a:rPr kumimoji="1" lang="en-US" b="1" i="1">
                  <a:solidFill>
                    <a:srgbClr val="FF3300"/>
                  </a:solidFill>
                  <a:latin typeface="Times" pitchFamily="18" charset="0"/>
                </a:rPr>
                <a:t>m</a:t>
              </a:r>
              <a:r>
                <a:rPr kumimoji="1" lang="en-US" b="1">
                  <a:solidFill>
                    <a:srgbClr val="FF3300"/>
                  </a:solidFill>
                  <a:latin typeface="Trebuchet MS" pitchFamily="34" charset="0"/>
                </a:rPr>
                <a:t> distinct solutions</a:t>
              </a:r>
              <a:r>
                <a:rPr kumimoji="1" lang="en-US">
                  <a:latin typeface="Trebuchet MS" pitchFamily="34" charset="0"/>
                </a:rPr>
                <a:t> </a:t>
              </a:r>
              <a:r>
                <a:rPr kumimoji="1" lang="en-US" sz="2000">
                  <a:latin typeface="Trebuchet MS" pitchFamily="34" charset="0"/>
                </a:rPr>
                <a:t>(roots of the characteristic polynomial) – </a:t>
              </a:r>
              <a:r>
                <a:rPr kumimoji="1" lang="en-US" sz="2000" u="sng">
                  <a:latin typeface="Trebuchet MS" pitchFamily="34" charset="0"/>
                </a:rPr>
                <a:t>can be complex even though </a:t>
              </a:r>
              <a:r>
                <a:rPr kumimoji="1" lang="en-US" sz="2000" b="1" u="sng">
                  <a:latin typeface="Trebuchet MS" pitchFamily="34" charset="0"/>
                </a:rPr>
                <a:t>S</a:t>
              </a:r>
              <a:r>
                <a:rPr kumimoji="1" lang="en-US" sz="2000" u="sng">
                  <a:latin typeface="Trebuchet MS" pitchFamily="34" charset="0"/>
                </a:rPr>
                <a:t> is real.</a:t>
              </a:r>
              <a:endParaRPr kumimoji="1" lang="el-GR" sz="2000" u="sng">
                <a:latin typeface="Trebuchet MS" pitchFamily="34" charset="0"/>
              </a:endParaRPr>
            </a:p>
          </p:txBody>
        </p:sp>
      </p:grpSp>
      <p:sp>
        <p:nvSpPr>
          <p:cNvPr id="605194" name="Rectangle 10"/>
          <p:cNvSpPr>
            <a:spLocks noChangeArrowheads="1"/>
          </p:cNvSpPr>
          <p:nvPr/>
        </p:nvSpPr>
        <p:spPr bwMode="auto">
          <a:xfrm>
            <a:off x="3505200" y="2363788"/>
            <a:ext cx="1752600" cy="644525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EAEAE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519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3175" y="2524125"/>
            <a:ext cx="1214438" cy="255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cxnSp>
        <p:nvCxnSpPr>
          <p:cNvPr id="605196" name="AutoShape 12"/>
          <p:cNvCxnSpPr>
            <a:cxnSpLocks noChangeShapeType="1"/>
          </p:cNvCxnSpPr>
          <p:nvPr/>
        </p:nvCxnSpPr>
        <p:spPr bwMode="auto">
          <a:xfrm flipV="1">
            <a:off x="3367088" y="2727325"/>
            <a:ext cx="747712" cy="549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05197" name="AutoShape 13"/>
          <p:cNvCxnSpPr>
            <a:cxnSpLocks noChangeShapeType="1"/>
            <a:stCxn id="605199" idx="0"/>
          </p:cNvCxnSpPr>
          <p:nvPr/>
        </p:nvCxnSpPr>
        <p:spPr bwMode="auto">
          <a:xfrm flipH="1" flipV="1">
            <a:off x="4759325" y="2822575"/>
            <a:ext cx="349250" cy="379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05199" name="Text Box 15"/>
          <p:cNvSpPr txBox="1">
            <a:spLocks noChangeArrowheads="1"/>
          </p:cNvSpPr>
          <p:nvPr/>
        </p:nvSpPr>
        <p:spPr bwMode="auto">
          <a:xfrm>
            <a:off x="4405313" y="3201988"/>
            <a:ext cx="14065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000">
                <a:latin typeface="Trebuchet MS" pitchFamily="34" charset="0"/>
              </a:rPr>
              <a:t>eigenvalue</a:t>
            </a:r>
          </a:p>
        </p:txBody>
      </p:sp>
      <p:pic>
        <p:nvPicPr>
          <p:cNvPr id="60520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24400" y="3659188"/>
            <a:ext cx="830263" cy="287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05202" name="Text Box 18"/>
          <p:cNvSpPr txBox="1">
            <a:spLocks noChangeArrowheads="1"/>
          </p:cNvSpPr>
          <p:nvPr/>
        </p:nvSpPr>
        <p:spPr bwMode="auto">
          <a:xfrm>
            <a:off x="1905000" y="3201988"/>
            <a:ext cx="23209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 sz="2000">
                <a:latin typeface="Trebuchet MS" pitchFamily="34" charset="0"/>
              </a:rPr>
              <a:t>(right) eigenvector</a:t>
            </a:r>
          </a:p>
        </p:txBody>
      </p:sp>
      <p:pic>
        <p:nvPicPr>
          <p:cNvPr id="605203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3643313"/>
            <a:ext cx="1692275" cy="319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172200" y="2595563"/>
            <a:ext cx="2589213" cy="985837"/>
            <a:chOff x="4080" y="1296"/>
            <a:chExt cx="1631" cy="621"/>
          </a:xfrm>
        </p:grpSpPr>
        <p:pic>
          <p:nvPicPr>
            <p:cNvPr id="605205" name="Picture 2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28" y="1584"/>
              <a:ext cx="153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605206" name="Rectangle 22"/>
            <p:cNvSpPr>
              <a:spLocks noChangeArrowheads="1"/>
            </p:cNvSpPr>
            <p:nvPr/>
          </p:nvSpPr>
          <p:spPr bwMode="auto">
            <a:xfrm>
              <a:off x="4128" y="1296"/>
              <a:ext cx="66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i="1">
                  <a:latin typeface="Trebuchet MS" pitchFamily="34" charset="0"/>
                </a:rPr>
                <a:t>Example</a:t>
              </a:r>
            </a:p>
          </p:txBody>
        </p:sp>
        <p:sp>
          <p:nvSpPr>
            <p:cNvPr id="605207" name="Rectangle 23"/>
            <p:cNvSpPr>
              <a:spLocks noChangeArrowheads="1"/>
            </p:cNvSpPr>
            <p:nvPr/>
          </p:nvSpPr>
          <p:spPr bwMode="auto">
            <a:xfrm>
              <a:off x="4080" y="1296"/>
              <a:ext cx="1631" cy="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-381000"/>
            <a:ext cx="9220200" cy="85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6418"/>
            <a:ext cx="9296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" y="-609600"/>
            <a:ext cx="95250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1200" y="-3810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47800" y="6927"/>
            <a:ext cx="12192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158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52600" y="-152400"/>
            <a:ext cx="137922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17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0" y="0"/>
            <a:ext cx="13716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45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438400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 smtClean="0"/>
              <a:t>Recommender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363200" y="41910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39200" y="57912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820400" y="4191000"/>
            <a:ext cx="22098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77400" y="5791200"/>
            <a:ext cx="22860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Matrix-vector multiplication</a:t>
            </a:r>
          </a:p>
        </p:txBody>
      </p:sp>
      <p:graphicFrame>
        <p:nvGraphicFramePr>
          <p:cNvPr id="642052" name="Object 4"/>
          <p:cNvGraphicFramePr>
            <a:graphicFrameLocks noChangeAspect="1"/>
          </p:cNvGraphicFramePr>
          <p:nvPr/>
        </p:nvGraphicFramePr>
        <p:xfrm>
          <a:off x="876300" y="1943100"/>
          <a:ext cx="1855788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3" imgW="927000" imgH="711000" progId="Equation.3">
                  <p:embed/>
                </p:oleObj>
              </mc:Choice>
              <mc:Fallback>
                <p:oleObj name="Equation" r:id="rId3" imgW="927000" imgH="711000" progId="Equation.3">
                  <p:embed/>
                  <p:pic>
                    <p:nvPicPr>
                      <p:cNvPr id="64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943100"/>
                        <a:ext cx="1855788" cy="1423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2053" name="Text Box 5"/>
          <p:cNvSpPr txBox="1">
            <a:spLocks noChangeArrowheads="1"/>
          </p:cNvSpPr>
          <p:nvPr/>
        </p:nvSpPr>
        <p:spPr bwMode="auto">
          <a:xfrm>
            <a:off x="3108325" y="2322513"/>
            <a:ext cx="4314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has eigenvalues 3, 2, 0 with</a:t>
            </a:r>
          </a:p>
          <a:p>
            <a:r>
              <a:rPr lang="en-US"/>
              <a:t>corresponding eigenvectors</a:t>
            </a:r>
          </a:p>
        </p:txBody>
      </p:sp>
      <p:graphicFrame>
        <p:nvGraphicFramePr>
          <p:cNvPr id="642054" name="Object 6"/>
          <p:cNvGraphicFramePr>
            <a:graphicFrameLocks noChangeAspect="1"/>
          </p:cNvGraphicFramePr>
          <p:nvPr/>
        </p:nvGraphicFramePr>
        <p:xfrm>
          <a:off x="3352800" y="3200400"/>
          <a:ext cx="1047750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5" imgW="520560" imgH="711000" progId="Equation.3">
                  <p:embed/>
                </p:oleObj>
              </mc:Choice>
              <mc:Fallback>
                <p:oleObj name="Equation" r:id="rId5" imgW="520560" imgH="711000" progId="Equation.3">
                  <p:embed/>
                  <p:pic>
                    <p:nvPicPr>
                      <p:cNvPr id="6420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00400"/>
                        <a:ext cx="1047750" cy="1430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2055" name="Object 7"/>
          <p:cNvGraphicFramePr>
            <a:graphicFrameLocks noChangeAspect="1"/>
          </p:cNvGraphicFramePr>
          <p:nvPr/>
        </p:nvGraphicFramePr>
        <p:xfrm>
          <a:off x="4843463" y="3206750"/>
          <a:ext cx="1100137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7" imgW="545760" imgH="711000" progId="Equation.3">
                  <p:embed/>
                </p:oleObj>
              </mc:Choice>
              <mc:Fallback>
                <p:oleObj name="Equation" r:id="rId7" imgW="545760" imgH="711000" progId="Equation.3">
                  <p:embed/>
                  <p:pic>
                    <p:nvPicPr>
                      <p:cNvPr id="6420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3206750"/>
                        <a:ext cx="1100137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2056" name="Object 8"/>
          <p:cNvGraphicFramePr>
            <a:graphicFrameLocks noChangeAspect="1"/>
          </p:cNvGraphicFramePr>
          <p:nvPr/>
        </p:nvGraphicFramePr>
        <p:xfrm>
          <a:off x="6432550" y="3206750"/>
          <a:ext cx="107632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9" imgW="533160" imgH="711000" progId="Equation.3">
                  <p:embed/>
                </p:oleObj>
              </mc:Choice>
              <mc:Fallback>
                <p:oleObj name="Equation" r:id="rId9" imgW="533160" imgH="711000" progId="Equation.3">
                  <p:embed/>
                  <p:pic>
                    <p:nvPicPr>
                      <p:cNvPr id="6420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550" y="3206750"/>
                        <a:ext cx="107632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2057" name="Text Box 9"/>
          <p:cNvSpPr txBox="1">
            <a:spLocks noChangeArrowheads="1"/>
          </p:cNvSpPr>
          <p:nvPr/>
        </p:nvSpPr>
        <p:spPr bwMode="auto">
          <a:xfrm>
            <a:off x="304800" y="4953000"/>
            <a:ext cx="84296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rgbClr val="A40508"/>
                </a:solidFill>
              </a:rPr>
              <a:t>On each eigenvector, S acts as a multiple of the identity</a:t>
            </a:r>
          </a:p>
          <a:p>
            <a:r>
              <a:rPr lang="en-US">
                <a:solidFill>
                  <a:srgbClr val="A40508"/>
                </a:solidFill>
              </a:rPr>
              <a:t>matrix: but as a different multiple on each.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5725707"/>
            <a:ext cx="8640763" cy="935038"/>
            <a:chOff x="182" y="3648"/>
            <a:chExt cx="5443" cy="589"/>
          </a:xfrm>
        </p:grpSpPr>
        <p:sp>
          <p:nvSpPr>
            <p:cNvPr id="642058" name="Text Box 10"/>
            <p:cNvSpPr txBox="1">
              <a:spLocks noChangeArrowheads="1"/>
            </p:cNvSpPr>
            <p:nvPr/>
          </p:nvSpPr>
          <p:spPr bwMode="auto">
            <a:xfrm>
              <a:off x="182" y="3719"/>
              <a:ext cx="54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Any vector (say </a:t>
              </a:r>
              <a:r>
                <a:rPr lang="en-US" i="1"/>
                <a:t>x</a:t>
              </a:r>
              <a:r>
                <a:rPr lang="en-US"/>
                <a:t>=    ) can be viewed as a combination of</a:t>
              </a:r>
            </a:p>
            <a:p>
              <a:r>
                <a:rPr lang="en-US"/>
                <a:t>the eigenvectors:               </a:t>
              </a:r>
              <a:r>
                <a:rPr lang="en-US" i="1"/>
                <a:t>x</a:t>
              </a:r>
              <a:r>
                <a:rPr lang="en-US"/>
                <a:t> = 2</a:t>
              </a:r>
              <a:r>
                <a:rPr lang="en-US" i="1"/>
                <a:t>v</a:t>
              </a:r>
              <a:r>
                <a:rPr lang="en-US" baseline="-25000"/>
                <a:t>1 </a:t>
              </a:r>
              <a:r>
                <a:rPr lang="en-US"/>
                <a:t>+ 4</a:t>
              </a:r>
              <a:r>
                <a:rPr lang="en-US" i="1"/>
                <a:t>v</a:t>
              </a:r>
              <a:r>
                <a:rPr lang="en-US" baseline="-25000"/>
                <a:t>2 </a:t>
              </a:r>
              <a:r>
                <a:rPr lang="en-US"/>
                <a:t>+ 6</a:t>
              </a:r>
              <a:r>
                <a:rPr lang="en-US" i="1"/>
                <a:t>v</a:t>
              </a:r>
              <a:r>
                <a:rPr lang="en-US" baseline="-25000"/>
                <a:t>3</a:t>
              </a:r>
              <a:endParaRPr lang="en-US"/>
            </a:p>
          </p:txBody>
        </p:sp>
        <p:graphicFrame>
          <p:nvGraphicFramePr>
            <p:cNvPr id="64205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6878168"/>
                </p:ext>
              </p:extLst>
            </p:nvPr>
          </p:nvGraphicFramePr>
          <p:xfrm>
            <a:off x="1454" y="3648"/>
            <a:ext cx="16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0" name="Equation" r:id="rId11" imgW="266400" imgH="711000" progId="Equation.3">
                    <p:embed/>
                  </p:oleObj>
                </mc:Choice>
                <mc:Fallback>
                  <p:oleObj name="Equation" r:id="rId11" imgW="266400" imgH="711000" progId="Equation.3">
                    <p:embed/>
                    <p:pic>
                      <p:nvPicPr>
                        <p:cNvPr id="64205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4" y="3648"/>
                          <a:ext cx="168" cy="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7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058400" y="41910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34400" y="57912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610600" cy="609600"/>
          </a:xfrm>
        </p:spPr>
        <p:txBody>
          <a:bodyPr/>
          <a:lstStyle/>
          <a:p>
            <a:r>
              <a:rPr lang="en-US"/>
              <a:t>Eigenvalues &amp; Eigenvectors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62000" y="1552575"/>
            <a:ext cx="7280275" cy="1490663"/>
            <a:chOff x="480" y="978"/>
            <a:chExt cx="4586" cy="939"/>
          </a:xfrm>
        </p:grpSpPr>
        <p:graphicFrame>
          <p:nvGraphicFramePr>
            <p:cNvPr id="606219" name="Object 11"/>
            <p:cNvGraphicFramePr>
              <a:graphicFrameLocks noChangeAspect="1"/>
            </p:cNvGraphicFramePr>
            <p:nvPr/>
          </p:nvGraphicFramePr>
          <p:xfrm>
            <a:off x="960" y="1536"/>
            <a:ext cx="4106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6" name="Equation" r:id="rId3" imgW="2603160" imgH="241200" progId="Equation.3">
                    <p:embed/>
                  </p:oleObj>
                </mc:Choice>
                <mc:Fallback>
                  <p:oleObj name="Equation" r:id="rId3" imgW="2603160" imgH="241200" progId="Equation.3">
                    <p:embed/>
                    <p:pic>
                      <p:nvPicPr>
                        <p:cNvPr id="60621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536"/>
                          <a:ext cx="4106" cy="3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6222" name="Text Box 14"/>
            <p:cNvSpPr txBox="1">
              <a:spLocks noChangeArrowheads="1"/>
            </p:cNvSpPr>
            <p:nvPr/>
          </p:nvSpPr>
          <p:spPr bwMode="auto">
            <a:xfrm>
              <a:off x="480" y="978"/>
              <a:ext cx="4581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600">
                  <a:latin typeface="Arial" charset="0"/>
                </a:rPr>
                <a:t>For symmetric matrices, eigenvectors for distinct</a:t>
              </a:r>
            </a:p>
            <a:p>
              <a:r>
                <a:rPr lang="en-US" sz="2600">
                  <a:latin typeface="Arial" charset="0"/>
                </a:rPr>
                <a:t>eigenvalues are </a:t>
              </a:r>
              <a:r>
                <a:rPr lang="en-US" sz="2600" b="1">
                  <a:solidFill>
                    <a:srgbClr val="FF3300"/>
                  </a:solidFill>
                  <a:latin typeface="Arial" charset="0"/>
                </a:rPr>
                <a:t>orthogonal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65125" y="3136900"/>
            <a:ext cx="8081963" cy="1230313"/>
            <a:chOff x="230" y="1976"/>
            <a:chExt cx="5091" cy="775"/>
          </a:xfrm>
        </p:grpSpPr>
        <p:graphicFrame>
          <p:nvGraphicFramePr>
            <p:cNvPr id="606220" name="Object 12"/>
            <p:cNvGraphicFramePr>
              <a:graphicFrameLocks noChangeAspect="1"/>
            </p:cNvGraphicFramePr>
            <p:nvPr/>
          </p:nvGraphicFramePr>
          <p:xfrm>
            <a:off x="587" y="2352"/>
            <a:ext cx="4693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7" name="Equation" r:id="rId5" imgW="2984400" imgH="253800" progId="Equation.3">
                    <p:embed/>
                  </p:oleObj>
                </mc:Choice>
                <mc:Fallback>
                  <p:oleObj name="Equation" r:id="rId5" imgW="2984400" imgH="253800" progId="Equation.3">
                    <p:embed/>
                    <p:pic>
                      <p:nvPicPr>
                        <p:cNvPr id="6062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2352"/>
                          <a:ext cx="4693" cy="3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6224" name="Text Box 16"/>
            <p:cNvSpPr txBox="1">
              <a:spLocks noChangeArrowheads="1"/>
            </p:cNvSpPr>
            <p:nvPr/>
          </p:nvSpPr>
          <p:spPr bwMode="auto">
            <a:xfrm>
              <a:off x="230" y="1976"/>
              <a:ext cx="509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lvl="1">
                <a:spcBef>
                  <a:spcPct val="20000"/>
                </a:spcBef>
                <a:buClr>
                  <a:schemeClr val="tx1"/>
                </a:buClr>
                <a:buSzPct val="55000"/>
                <a:buFont typeface="Wingdings" pitchFamily="2" charset="2"/>
                <a:buNone/>
              </a:pPr>
              <a:r>
                <a:rPr lang="en-US" sz="2600">
                  <a:latin typeface="Arial" charset="0"/>
                </a:rPr>
                <a:t>All eigenvalues of a real symmetric matrix are </a:t>
              </a:r>
              <a:r>
                <a:rPr lang="en-US" sz="2600" b="1">
                  <a:solidFill>
                    <a:srgbClr val="FF3300"/>
                  </a:solidFill>
                  <a:latin typeface="Arial" charset="0"/>
                </a:rPr>
                <a:t>real</a:t>
              </a:r>
              <a:r>
                <a:rPr lang="en-US" sz="2600">
                  <a:latin typeface="Arial" charset="0"/>
                </a:rPr>
                <a:t>.</a:t>
              </a: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766763" y="4800600"/>
            <a:ext cx="7691437" cy="1652588"/>
            <a:chOff x="230" y="3024"/>
            <a:chExt cx="4845" cy="1041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823" y="3024"/>
              <a:ext cx="3216" cy="720"/>
              <a:chOff x="1104" y="2832"/>
              <a:chExt cx="3216" cy="720"/>
            </a:xfrm>
          </p:grpSpPr>
          <p:sp>
            <p:nvSpPr>
              <p:cNvPr id="606214" name="Oval 6"/>
              <p:cNvSpPr>
                <a:spLocks noChangeArrowheads="1"/>
              </p:cNvSpPr>
              <p:nvPr/>
            </p:nvSpPr>
            <p:spPr bwMode="auto">
              <a:xfrm>
                <a:off x="2352" y="2832"/>
                <a:ext cx="1968" cy="432"/>
              </a:xfrm>
              <a:prstGeom prst="ellips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6215" name="AutoShape 7"/>
              <p:cNvSpPr>
                <a:spLocks/>
              </p:cNvSpPr>
              <p:nvPr/>
            </p:nvSpPr>
            <p:spPr bwMode="auto">
              <a:xfrm rot="-16200000">
                <a:off x="1992" y="2520"/>
                <a:ext cx="144" cy="1920"/>
              </a:xfrm>
              <a:prstGeom prst="leftBrace">
                <a:avLst>
                  <a:gd name="adj1" fmla="val 111111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06216" name="AutoShape 8"/>
              <p:cNvCxnSpPr>
                <a:cxnSpLocks noChangeShapeType="1"/>
                <a:stCxn id="606214" idx="3"/>
                <a:endCxn id="606215" idx="1"/>
              </p:cNvCxnSpPr>
              <p:nvPr/>
            </p:nvCxnSpPr>
            <p:spPr bwMode="auto">
              <a:xfrm flipH="1">
                <a:off x="2064" y="3213"/>
                <a:ext cx="576" cy="195"/>
              </a:xfrm>
              <a:prstGeom prst="straightConnector1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</p:spPr>
          </p:cxnSp>
        </p:grpSp>
        <p:graphicFrame>
          <p:nvGraphicFramePr>
            <p:cNvPr id="606221" name="Object 13"/>
            <p:cNvGraphicFramePr>
              <a:graphicFrameLocks noChangeAspect="1"/>
            </p:cNvGraphicFramePr>
            <p:nvPr/>
          </p:nvGraphicFramePr>
          <p:xfrm>
            <a:off x="768" y="3703"/>
            <a:ext cx="430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" name="Equation" r:id="rId7" imgW="2717640" imgH="228600" progId="Equation.3">
                    <p:embed/>
                  </p:oleObj>
                </mc:Choice>
                <mc:Fallback>
                  <p:oleObj name="Equation" r:id="rId7" imgW="2717640" imgH="228600" progId="Equation.3">
                    <p:embed/>
                    <p:pic>
                      <p:nvPicPr>
                        <p:cNvPr id="6062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3703"/>
                          <a:ext cx="4307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6226" name="Text Box 18"/>
            <p:cNvSpPr txBox="1">
              <a:spLocks noChangeArrowheads="1"/>
            </p:cNvSpPr>
            <p:nvPr/>
          </p:nvSpPr>
          <p:spPr bwMode="auto">
            <a:xfrm>
              <a:off x="230" y="3040"/>
              <a:ext cx="4480" cy="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None/>
              </a:pPr>
              <a:r>
                <a:rPr lang="en-US" sz="2600">
                  <a:latin typeface="Arial" charset="0"/>
                </a:rPr>
                <a:t>All eigenvalues of a positive semidefinite matrix</a:t>
              </a:r>
            </a:p>
            <a:p>
              <a:pPr>
                <a:spcBef>
                  <a:spcPct val="20000"/>
                </a:spcBef>
                <a:buClr>
                  <a:srgbClr val="A50021"/>
                </a:buClr>
                <a:buSzPct val="60000"/>
                <a:buFont typeface="Wingdings" pitchFamily="2" charset="2"/>
                <a:buNone/>
              </a:pPr>
              <a:r>
                <a:rPr lang="en-US" sz="2600">
                  <a:latin typeface="Arial" charset="0"/>
                </a:rPr>
                <a:t>are </a:t>
              </a:r>
              <a:r>
                <a:rPr lang="en-US" sz="2600" b="1">
                  <a:solidFill>
                    <a:srgbClr val="FF3300"/>
                  </a:solidFill>
                  <a:latin typeface="Arial" charset="0"/>
                </a:rPr>
                <a:t>non-negative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439400" y="41148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5400" y="57150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eigenvalues are 1 and 3 (nonnegative, real). </a:t>
            </a:r>
          </a:p>
          <a:p>
            <a:r>
              <a:rPr lang="en-US" dirty="0"/>
              <a:t>The eigenvectors are orthogonal (and real):</a:t>
            </a:r>
          </a:p>
        </p:txBody>
      </p:sp>
      <p:graphicFrame>
        <p:nvGraphicFramePr>
          <p:cNvPr id="644100" name="Object 4"/>
          <p:cNvGraphicFramePr>
            <a:graphicFrameLocks noChangeAspect="1"/>
          </p:cNvGraphicFramePr>
          <p:nvPr/>
        </p:nvGraphicFramePr>
        <p:xfrm>
          <a:off x="2057400" y="1600200"/>
          <a:ext cx="18097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3" imgW="723600" imgH="457200" progId="Equation.3">
                  <p:embed/>
                </p:oleObj>
              </mc:Choice>
              <mc:Fallback>
                <p:oleObj name="Equation" r:id="rId3" imgW="723600" imgH="457200" progId="Equation.3">
                  <p:embed/>
                  <p:pic>
                    <p:nvPicPr>
                      <p:cNvPr id="64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00200"/>
                        <a:ext cx="18097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144048"/>
              </p:ext>
            </p:extLst>
          </p:nvPr>
        </p:nvGraphicFramePr>
        <p:xfrm>
          <a:off x="2233612" y="2856706"/>
          <a:ext cx="6453188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5" imgW="2577960" imgH="457200" progId="Equation.3">
                  <p:embed/>
                </p:oleObj>
              </mc:Choice>
              <mc:Fallback>
                <p:oleObj name="Equation" r:id="rId5" imgW="2577960" imgH="457200" progId="Equation.3">
                  <p:embed/>
                  <p:pic>
                    <p:nvPicPr>
                      <p:cNvPr id="64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2" y="2856706"/>
                        <a:ext cx="6453188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247778"/>
              </p:ext>
            </p:extLst>
          </p:nvPr>
        </p:nvGraphicFramePr>
        <p:xfrm>
          <a:off x="4137819" y="4185563"/>
          <a:ext cx="868362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7" imgW="342720" imgH="457200" progId="Equation.3">
                  <p:embed/>
                </p:oleObj>
              </mc:Choice>
              <mc:Fallback>
                <p:oleObj name="Equation" r:id="rId7" imgW="342720" imgH="457200" progId="Equation.3">
                  <p:embed/>
                  <p:pic>
                    <p:nvPicPr>
                      <p:cNvPr id="644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819" y="4185563"/>
                        <a:ext cx="868362" cy="1157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41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025358"/>
              </p:ext>
            </p:extLst>
          </p:nvPr>
        </p:nvGraphicFramePr>
        <p:xfrm>
          <a:off x="5341938" y="4185563"/>
          <a:ext cx="61118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9" imgW="241200" imgH="457200" progId="Equation.3">
                  <p:embed/>
                </p:oleObj>
              </mc:Choice>
              <mc:Fallback>
                <p:oleObj name="Equation" r:id="rId9" imgW="241200" imgH="457200" progId="Equation.3">
                  <p:embed/>
                  <p:pic>
                    <p:nvPicPr>
                      <p:cNvPr id="6441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938" y="4185563"/>
                        <a:ext cx="611188" cy="1157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4106" name="Text Box 10"/>
          <p:cNvSpPr txBox="1">
            <a:spLocks noChangeArrowheads="1"/>
          </p:cNvSpPr>
          <p:nvPr/>
        </p:nvSpPr>
        <p:spPr bwMode="auto">
          <a:xfrm>
            <a:off x="4784725" y="1789113"/>
            <a:ext cx="2640013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A40508"/>
                </a:solidFill>
              </a:rPr>
              <a:t>Real, symmetric.</a:t>
            </a:r>
          </a:p>
        </p:txBody>
      </p:sp>
      <p:sp>
        <p:nvSpPr>
          <p:cNvPr id="644107" name="Line 11"/>
          <p:cNvSpPr>
            <a:spLocks noChangeShapeType="1"/>
          </p:cNvSpPr>
          <p:nvPr/>
        </p:nvSpPr>
        <p:spPr bwMode="auto">
          <a:xfrm flipH="1">
            <a:off x="39624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4109" name="AutoShape 13"/>
          <p:cNvSpPr>
            <a:spLocks/>
          </p:cNvSpPr>
          <p:nvPr/>
        </p:nvSpPr>
        <p:spPr bwMode="auto">
          <a:xfrm>
            <a:off x="5976938" y="4171951"/>
            <a:ext cx="2895600" cy="1016000"/>
          </a:xfrm>
          <a:prstGeom prst="borderCallout2">
            <a:avLst>
              <a:gd name="adj1" fmla="val 11250"/>
              <a:gd name="adj2" fmla="val -2630"/>
              <a:gd name="adj3" fmla="val 11250"/>
              <a:gd name="adj4" fmla="val -3069"/>
              <a:gd name="adj5" fmla="val -74218"/>
              <a:gd name="adj6" fmla="val -3509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 dirty="0"/>
              <a:t>Plug in these values and solve for eigenvectors.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109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363200" y="40386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39200" y="56388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363200" y="40386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39200" y="56388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287000" y="41910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63000" y="57912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515600" y="41148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91600" y="57150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363200" y="41148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39200" y="57150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287000" y="42672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63000" y="58674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439400" y="40386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5400" y="56388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363200" y="4038600"/>
            <a:ext cx="29718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0" y="6324600"/>
            <a:ext cx="3124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363200" y="4343400"/>
            <a:ext cx="26670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39200" y="6324600"/>
            <a:ext cx="31242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439400" y="4038600"/>
            <a:ext cx="38100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58400" y="6248400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5" name="Rectangle 3"/>
          <p:cNvSpPr>
            <a:spLocks noChangeArrowheads="1"/>
          </p:cNvSpPr>
          <p:nvPr/>
        </p:nvSpPr>
        <p:spPr bwMode="auto">
          <a:xfrm>
            <a:off x="3505200" y="3462338"/>
            <a:ext cx="1981200" cy="728662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EAEAE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0723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7600" y="3630613"/>
            <a:ext cx="1758950" cy="319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072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570037"/>
            <a:ext cx="8229600" cy="4525963"/>
          </a:xfrm>
        </p:spPr>
        <p:txBody>
          <a:bodyPr/>
          <a:lstStyle/>
          <a:p>
            <a:r>
              <a:rPr lang="en-US" sz="2800" dirty="0"/>
              <a:t>Let                  be a </a:t>
            </a:r>
            <a:r>
              <a:rPr lang="en-US" sz="2800" b="1" dirty="0">
                <a:solidFill>
                  <a:srgbClr val="0033CC"/>
                </a:solidFill>
              </a:rPr>
              <a:t>square</a:t>
            </a:r>
            <a:r>
              <a:rPr lang="en-US" sz="2800" b="1" dirty="0">
                <a:solidFill>
                  <a:srgbClr val="FF3300"/>
                </a:solidFill>
              </a:rPr>
              <a:t> </a:t>
            </a:r>
            <a:r>
              <a:rPr lang="en-US" sz="2800" dirty="0"/>
              <a:t>matrix with </a:t>
            </a:r>
            <a:r>
              <a:rPr lang="en-US" sz="2800" b="1" i="1" dirty="0">
                <a:solidFill>
                  <a:srgbClr val="0033CC"/>
                </a:solidFill>
                <a:latin typeface="Times" pitchFamily="18" charset="0"/>
              </a:rPr>
              <a:t>m</a:t>
            </a:r>
            <a:r>
              <a:rPr lang="en-US" sz="2800" i="1" dirty="0">
                <a:latin typeface="Times" pitchFamily="18" charset="0"/>
              </a:rPr>
              <a:t> </a:t>
            </a:r>
            <a:r>
              <a:rPr lang="en-US" sz="2800" b="1" dirty="0">
                <a:solidFill>
                  <a:srgbClr val="0033CC"/>
                </a:solidFill>
              </a:rPr>
              <a:t>linearly independent eigenvectors </a:t>
            </a:r>
            <a:r>
              <a:rPr lang="en-US" sz="2800" dirty="0"/>
              <a:t>(a “non-defective” matrix)</a:t>
            </a:r>
            <a:r>
              <a:rPr lang="en-US" sz="2800" b="1" dirty="0">
                <a:solidFill>
                  <a:srgbClr val="0033CC"/>
                </a:solidFill>
              </a:rPr>
              <a:t>Theorem</a:t>
            </a:r>
            <a:r>
              <a:rPr lang="en-US" sz="2800" dirty="0"/>
              <a:t>: Exists an </a:t>
            </a:r>
            <a:r>
              <a:rPr lang="en-US" sz="2800" b="1" dirty="0">
                <a:solidFill>
                  <a:srgbClr val="FF3300"/>
                </a:solidFill>
              </a:rPr>
              <a:t>eigen decomposition</a:t>
            </a:r>
            <a:r>
              <a:rPr lang="en-US" sz="2800" dirty="0"/>
              <a:t>                  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200" dirty="0"/>
              <a:t>(cf. matrix diagonalization theorem)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Columns of </a:t>
            </a:r>
            <a:r>
              <a:rPr lang="en-US" b="1" i="1" dirty="0"/>
              <a:t>U</a:t>
            </a:r>
            <a:r>
              <a:rPr lang="en-US" dirty="0"/>
              <a:t> are </a:t>
            </a:r>
            <a:r>
              <a:rPr lang="en-US" b="1" dirty="0">
                <a:solidFill>
                  <a:srgbClr val="FF3300"/>
                </a:solidFill>
              </a:rPr>
              <a:t>eigenvectors</a:t>
            </a:r>
            <a:r>
              <a:rPr lang="en-US" dirty="0"/>
              <a:t> of </a:t>
            </a:r>
            <a:r>
              <a:rPr lang="en-US" b="1" i="1" dirty="0"/>
              <a:t>S</a:t>
            </a:r>
          </a:p>
          <a:p>
            <a:pPr>
              <a:lnSpc>
                <a:spcPct val="120000"/>
              </a:lnSpc>
            </a:pPr>
            <a:r>
              <a:rPr lang="en-US" dirty="0"/>
              <a:t>Diagonal elements of     are </a:t>
            </a:r>
            <a:r>
              <a:rPr lang="en-US" b="1" dirty="0">
                <a:solidFill>
                  <a:srgbClr val="FF3300"/>
                </a:solidFill>
              </a:rPr>
              <a:t>eigenvalues</a:t>
            </a:r>
            <a:r>
              <a:rPr lang="en-US" dirty="0"/>
              <a:t> of </a:t>
            </a:r>
          </a:p>
          <a:p>
            <a:pPr lvl="1">
              <a:lnSpc>
                <a:spcPct val="160000"/>
              </a:lnSpc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072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Eigen/diagonal Decomposition</a:t>
            </a:r>
          </a:p>
        </p:txBody>
      </p:sp>
      <p:pic>
        <p:nvPicPr>
          <p:cNvPr id="60724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76400" y="1676400"/>
            <a:ext cx="1219200" cy="259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648200" y="3184525"/>
            <a:ext cx="2143125" cy="396875"/>
            <a:chOff x="2976" y="2150"/>
            <a:chExt cx="1350" cy="250"/>
          </a:xfrm>
        </p:grpSpPr>
        <p:sp>
          <p:nvSpPr>
            <p:cNvPr id="607244" name="Rectangle 12"/>
            <p:cNvSpPr>
              <a:spLocks noChangeArrowheads="1"/>
            </p:cNvSpPr>
            <p:nvPr/>
          </p:nvSpPr>
          <p:spPr bwMode="auto">
            <a:xfrm>
              <a:off x="3600" y="2150"/>
              <a:ext cx="72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i="1">
                  <a:latin typeface="Trebuchet MS" pitchFamily="34" charset="0"/>
                </a:rPr>
                <a:t>diagonal</a:t>
              </a:r>
            </a:p>
          </p:txBody>
        </p:sp>
        <p:sp>
          <p:nvSpPr>
            <p:cNvPr id="607245" name="Freeform 13"/>
            <p:cNvSpPr>
              <a:spLocks/>
            </p:cNvSpPr>
            <p:nvPr/>
          </p:nvSpPr>
          <p:spPr bwMode="auto">
            <a:xfrm>
              <a:off x="2976" y="2256"/>
              <a:ext cx="576" cy="144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0" y="0"/>
                </a:cxn>
                <a:cxn ang="0">
                  <a:pos x="0" y="144"/>
                </a:cxn>
              </a:cxnLst>
              <a:rect l="0" t="0" r="r" b="b"/>
              <a:pathLst>
                <a:path w="576" h="144">
                  <a:moveTo>
                    <a:pt x="576" y="0"/>
                  </a:moveTo>
                  <a:lnTo>
                    <a:pt x="0" y="0"/>
                  </a:lnTo>
                  <a:lnTo>
                    <a:pt x="0" y="144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676400" y="5562600"/>
            <a:ext cx="6781800" cy="889000"/>
            <a:chOff x="960" y="3264"/>
            <a:chExt cx="3656" cy="560"/>
          </a:xfrm>
        </p:grpSpPr>
        <p:pic>
          <p:nvPicPr>
            <p:cNvPr id="607247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60" y="3603"/>
              <a:ext cx="2899" cy="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607248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78" y="3264"/>
              <a:ext cx="181" cy="1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607249" name="Picture 1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495" y="3271"/>
              <a:ext cx="121" cy="1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</p:grpSp>
      <p:sp>
        <p:nvSpPr>
          <p:cNvPr id="607254" name="AutoShape 22"/>
          <p:cNvSpPr>
            <a:spLocks noChangeArrowheads="1"/>
          </p:cNvSpPr>
          <p:nvPr/>
        </p:nvSpPr>
        <p:spPr bwMode="auto">
          <a:xfrm>
            <a:off x="6839179" y="3073400"/>
            <a:ext cx="1600200" cy="1752600"/>
          </a:xfrm>
          <a:prstGeom prst="leftArrowCallout">
            <a:avLst>
              <a:gd name="adj1" fmla="val 27381"/>
              <a:gd name="adj2" fmla="val 27381"/>
              <a:gd name="adj3" fmla="val 16667"/>
              <a:gd name="adj4" fmla="val 66667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Unique for distinct eigen-values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54" grpId="0" animBg="1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194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 smtClean="0"/>
              <a:t>Document Classification and Retrieval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636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47800" y="205581"/>
            <a:ext cx="12039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procedure </a:t>
            </a:r>
            <a:r>
              <a:rPr lang="en-US" dirty="0"/>
              <a:t>to find SVD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Step 1:Calculate AA</a:t>
            </a:r>
            <a:r>
              <a:rPr lang="en-US" baseline="30000"/>
              <a:t>T</a:t>
            </a:r>
            <a:r>
              <a:rPr lang="en-US"/>
              <a:t> and A</a:t>
            </a:r>
            <a:r>
              <a:rPr lang="en-US" baseline="30000"/>
              <a:t>T</a:t>
            </a:r>
            <a:r>
              <a:rPr lang="en-US"/>
              <a:t>A.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Step 2: Eigenvalues and 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Step 3: Finding U.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Step 4: Finding V.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Step 5: The complete SVD.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Step 1:Calculate AA</a:t>
            </a:r>
            <a:r>
              <a:rPr lang="en-US" baseline="30000"/>
              <a:t>T</a:t>
            </a:r>
            <a:r>
              <a:rPr lang="en-US"/>
              <a:t> and A</a:t>
            </a:r>
            <a:r>
              <a:rPr lang="en-US" baseline="30000"/>
              <a:t>T</a:t>
            </a:r>
            <a:r>
              <a:rPr lang="en-US"/>
              <a:t>A.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r>
              <a:rPr lang="en-US"/>
              <a:t>Let                          then    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81200"/>
            <a:ext cx="15716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905000"/>
            <a:ext cx="1800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124200"/>
            <a:ext cx="4986338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Step 2: Eigenvalues and S.</a:t>
            </a:r>
          </a:p>
        </p:txBody>
      </p:sp>
      <p:pic>
        <p:nvPicPr>
          <p:cNvPr id="10243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28950" y="1752600"/>
            <a:ext cx="2457450" cy="1065213"/>
          </a:xfrm>
          <a:noFill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895600"/>
            <a:ext cx="38862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/>
              <a:t>Singular Values are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Therefore 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133600"/>
            <a:ext cx="23907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733800"/>
            <a:ext cx="32004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Step 3: Finding U.</a:t>
            </a:r>
          </a:p>
        </p:txBody>
      </p:sp>
      <p:pic>
        <p:nvPicPr>
          <p:cNvPr id="12291" name="Content Placeholder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" y="1981200"/>
            <a:ext cx="3505200" cy="3629025"/>
          </a:xfrm>
          <a:noFill/>
        </p:spPr>
      </p:pic>
      <p:pic>
        <p:nvPicPr>
          <p:cNvPr id="12292" name="Picture 4" descr="5r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143000"/>
            <a:ext cx="6781800" cy="557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438400" y="1524000"/>
            <a:ext cx="3962400" cy="1095375"/>
          </a:xfrm>
          <a:noFill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557463"/>
            <a:ext cx="356235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4495800"/>
            <a:ext cx="2820988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Step 4: Finding V.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/>
              <a:t>Similarly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752600"/>
            <a:ext cx="18097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438400"/>
            <a:ext cx="45815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886200"/>
            <a:ext cx="411480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Step 5:Complete SVD</a:t>
            </a: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2209800"/>
            <a:ext cx="7432675" cy="2209800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Diagonal decomposition: why/how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676400"/>
            <a:ext cx="8382000" cy="1425575"/>
            <a:chOff x="336" y="1104"/>
            <a:chExt cx="5280" cy="898"/>
          </a:xfrm>
        </p:grpSpPr>
        <p:graphicFrame>
          <p:nvGraphicFramePr>
            <p:cNvPr id="645124" name="Object 4"/>
            <p:cNvGraphicFramePr>
              <a:graphicFrameLocks noChangeAspect="1"/>
            </p:cNvGraphicFramePr>
            <p:nvPr/>
          </p:nvGraphicFramePr>
          <p:xfrm>
            <a:off x="4269" y="1104"/>
            <a:ext cx="1347" cy="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2" name="Equation" r:id="rId3" imgW="1066680" imgH="711000" progId="Equation.3">
                    <p:embed/>
                  </p:oleObj>
                </mc:Choice>
                <mc:Fallback>
                  <p:oleObj name="Equation" r:id="rId3" imgW="1066680" imgH="711000" progId="Equation.3">
                    <p:embed/>
                    <p:pic>
                      <p:nvPicPr>
                        <p:cNvPr id="64512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9" y="1104"/>
                          <a:ext cx="1347" cy="8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27" name="Text Box 7"/>
            <p:cNvSpPr txBox="1">
              <a:spLocks noChangeArrowheads="1"/>
            </p:cNvSpPr>
            <p:nvPr/>
          </p:nvSpPr>
          <p:spPr bwMode="auto">
            <a:xfrm>
              <a:off x="336" y="1372"/>
              <a:ext cx="3880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600">
                  <a:latin typeface="Arial" charset="0"/>
                </a:rPr>
                <a:t>Let </a:t>
              </a:r>
              <a:r>
                <a:rPr lang="en-US" sz="2600" b="1" i="1">
                  <a:latin typeface="Arial" charset="0"/>
                </a:rPr>
                <a:t>U</a:t>
              </a:r>
              <a:r>
                <a:rPr lang="en-US" sz="2600">
                  <a:latin typeface="Arial" charset="0"/>
                </a:rPr>
                <a:t> have the eigenvectors as columns: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92150" y="3060700"/>
            <a:ext cx="8248650" cy="1968500"/>
            <a:chOff x="436" y="1928"/>
            <a:chExt cx="5196" cy="1240"/>
          </a:xfrm>
        </p:grpSpPr>
        <p:graphicFrame>
          <p:nvGraphicFramePr>
            <p:cNvPr id="645125" name="Object 5"/>
            <p:cNvGraphicFramePr>
              <a:graphicFrameLocks noChangeAspect="1"/>
            </p:cNvGraphicFramePr>
            <p:nvPr/>
          </p:nvGraphicFramePr>
          <p:xfrm>
            <a:off x="436" y="2270"/>
            <a:ext cx="5196" cy="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name="Equation" r:id="rId5" imgW="4114800" imgH="711000" progId="Equation.3">
                    <p:embed/>
                  </p:oleObj>
                </mc:Choice>
                <mc:Fallback>
                  <p:oleObj name="Equation" r:id="rId5" imgW="4114800" imgH="711000" progId="Equation.3">
                    <p:embed/>
                    <p:pic>
                      <p:nvPicPr>
                        <p:cNvPr id="64512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270"/>
                          <a:ext cx="5196" cy="8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28" name="Text Box 8"/>
            <p:cNvSpPr txBox="1">
              <a:spLocks noChangeArrowheads="1"/>
            </p:cNvSpPr>
            <p:nvPr/>
          </p:nvSpPr>
          <p:spPr bwMode="auto">
            <a:xfrm>
              <a:off x="480" y="1928"/>
              <a:ext cx="235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600">
                  <a:latin typeface="Arial" charset="0"/>
                </a:rPr>
                <a:t>Then, </a:t>
              </a:r>
              <a:r>
                <a:rPr lang="en-US" sz="2600" b="1" i="1">
                  <a:latin typeface="Arial" charset="0"/>
                </a:rPr>
                <a:t>SU</a:t>
              </a:r>
              <a:r>
                <a:rPr lang="en-US" sz="2600">
                  <a:latin typeface="Arial" charset="0"/>
                </a:rPr>
                <a:t> can be written</a:t>
              </a:r>
            </a:p>
          </p:txBody>
        </p:sp>
      </p:grpSp>
      <p:sp>
        <p:nvSpPr>
          <p:cNvPr id="645129" name="Text Box 9"/>
          <p:cNvSpPr txBox="1">
            <a:spLocks noChangeArrowheads="1"/>
          </p:cNvSpPr>
          <p:nvPr/>
        </p:nvSpPr>
        <p:spPr bwMode="auto">
          <a:xfrm>
            <a:off x="3324225" y="6029325"/>
            <a:ext cx="23145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600">
                <a:latin typeface="Arial" charset="0"/>
                <a:sym typeface="Symbol" pitchFamily="18" charset="2"/>
              </a:rPr>
              <a:t>And </a:t>
            </a:r>
            <a:r>
              <a:rPr lang="en-US" sz="2600" b="1" i="1">
                <a:latin typeface="Arial" charset="0"/>
                <a:sym typeface="Symbol" pitchFamily="18" charset="2"/>
              </a:rPr>
              <a:t>S=UU</a:t>
            </a:r>
            <a:r>
              <a:rPr lang="en-US" sz="2600" b="1" i="1" baseline="30000">
                <a:latin typeface="Arial" charset="0"/>
                <a:sym typeface="Symbol" pitchFamily="18" charset="2"/>
              </a:rPr>
              <a:t>–1</a:t>
            </a:r>
            <a:r>
              <a:rPr lang="en-US" sz="2600" b="1" i="1">
                <a:latin typeface="Arial" charset="0"/>
                <a:sym typeface="Symbol" pitchFamily="18" charset="2"/>
              </a:rPr>
              <a:t>.</a:t>
            </a:r>
          </a:p>
        </p:txBody>
      </p:sp>
      <p:sp>
        <p:nvSpPr>
          <p:cNvPr id="645130" name="Text Box 10"/>
          <p:cNvSpPr txBox="1">
            <a:spLocks noChangeArrowheads="1"/>
          </p:cNvSpPr>
          <p:nvPr/>
        </p:nvSpPr>
        <p:spPr bwMode="auto">
          <a:xfrm>
            <a:off x="2362200" y="5302250"/>
            <a:ext cx="40544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A50021"/>
              </a:buClr>
              <a:buSzPct val="60000"/>
              <a:buFont typeface="Wingdings" pitchFamily="2" charset="2"/>
              <a:buNone/>
            </a:pPr>
            <a:r>
              <a:rPr lang="en-US" sz="2600">
                <a:latin typeface="Arial" charset="0"/>
              </a:rPr>
              <a:t>Thus </a:t>
            </a:r>
            <a:r>
              <a:rPr lang="en-US" sz="2600" b="1" i="1">
                <a:latin typeface="Arial" charset="0"/>
              </a:rPr>
              <a:t>SU=U</a:t>
            </a:r>
            <a:r>
              <a:rPr lang="en-US" sz="2600" b="1" i="1">
                <a:latin typeface="Arial" charset="0"/>
                <a:sym typeface="Symbol" pitchFamily="18" charset="2"/>
              </a:rPr>
              <a:t></a:t>
            </a:r>
            <a:r>
              <a:rPr lang="en-US" sz="2600">
                <a:latin typeface="Arial" charset="0"/>
                <a:sym typeface="Symbol" pitchFamily="18" charset="2"/>
              </a:rPr>
              <a:t>, or </a:t>
            </a:r>
            <a:r>
              <a:rPr lang="en-US" sz="2600" b="1" i="1">
                <a:latin typeface="Arial" charset="0"/>
                <a:sym typeface="Symbol" pitchFamily="18" charset="2"/>
              </a:rPr>
              <a:t>U</a:t>
            </a:r>
            <a:r>
              <a:rPr lang="en-US" sz="2600" b="1" i="1" baseline="30000">
                <a:latin typeface="Arial" charset="0"/>
                <a:sym typeface="Symbol" pitchFamily="18" charset="2"/>
              </a:rPr>
              <a:t>–1</a:t>
            </a:r>
            <a:r>
              <a:rPr lang="en-US" sz="2600" b="1" i="1">
                <a:latin typeface="Arial" charset="0"/>
                <a:sym typeface="Symbol" pitchFamily="18" charset="2"/>
              </a:rPr>
              <a:t>SU=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9" grpId="0" autoUpdateAnimBg="0"/>
      <p:bldP spid="64513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Diagonal decomposition - example</a:t>
            </a:r>
          </a:p>
        </p:txBody>
      </p:sp>
      <p:sp>
        <p:nvSpPr>
          <p:cNvPr id="646148" name="Text Box 4"/>
          <p:cNvSpPr txBox="1">
            <a:spLocks noChangeArrowheads="1"/>
          </p:cNvSpPr>
          <p:nvPr/>
        </p:nvSpPr>
        <p:spPr bwMode="auto">
          <a:xfrm>
            <a:off x="974725" y="2017713"/>
            <a:ext cx="1144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Recall </a:t>
            </a:r>
          </a:p>
        </p:txBody>
      </p:sp>
      <p:graphicFrame>
        <p:nvGraphicFramePr>
          <p:cNvPr id="646149" name="Object 5"/>
          <p:cNvGraphicFramePr>
            <a:graphicFrameLocks noChangeAspect="1"/>
          </p:cNvGraphicFramePr>
          <p:nvPr/>
        </p:nvGraphicFramePr>
        <p:xfrm>
          <a:off x="2354263" y="1676400"/>
          <a:ext cx="3894137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3" imgW="1549080" imgH="457200" progId="Equation.3">
                  <p:embed/>
                </p:oleObj>
              </mc:Choice>
              <mc:Fallback>
                <p:oleObj name="Equation" r:id="rId3" imgW="1549080" imgH="457200" progId="Equation.3">
                  <p:embed/>
                  <p:pic>
                    <p:nvPicPr>
                      <p:cNvPr id="6461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1676400"/>
                        <a:ext cx="3894137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150" name="Text Box 6"/>
          <p:cNvSpPr txBox="1">
            <a:spLocks noChangeArrowheads="1"/>
          </p:cNvSpPr>
          <p:nvPr/>
        </p:nvSpPr>
        <p:spPr bwMode="auto">
          <a:xfrm>
            <a:off x="974725" y="3236913"/>
            <a:ext cx="580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eigenvectors         and         form </a:t>
            </a:r>
          </a:p>
        </p:txBody>
      </p:sp>
      <p:graphicFrame>
        <p:nvGraphicFramePr>
          <p:cNvPr id="6461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527064"/>
              </p:ext>
            </p:extLst>
          </p:nvPr>
        </p:nvGraphicFramePr>
        <p:xfrm>
          <a:off x="2895600" y="3090862"/>
          <a:ext cx="44466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5" imgW="342720" imgH="457200" progId="Equation.3">
                  <p:embed/>
                </p:oleObj>
              </mc:Choice>
              <mc:Fallback>
                <p:oleObj name="Equation" r:id="rId5" imgW="342720" imgH="457200" progId="Equation.3">
                  <p:embed/>
                  <p:pic>
                    <p:nvPicPr>
                      <p:cNvPr id="6461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090862"/>
                        <a:ext cx="444660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1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73155"/>
              </p:ext>
            </p:extLst>
          </p:nvPr>
        </p:nvGraphicFramePr>
        <p:xfrm>
          <a:off x="3882865" y="3090862"/>
          <a:ext cx="44466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7" imgW="241200" imgH="457200" progId="Equation.3">
                  <p:embed/>
                </p:oleObj>
              </mc:Choice>
              <mc:Fallback>
                <p:oleObj name="Equation" r:id="rId7" imgW="241200" imgH="457200" progId="Equation.3">
                  <p:embed/>
                  <p:pic>
                    <p:nvPicPr>
                      <p:cNvPr id="6461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865" y="3090862"/>
                        <a:ext cx="444660" cy="954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61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54392"/>
              </p:ext>
            </p:extLst>
          </p:nvPr>
        </p:nvGraphicFramePr>
        <p:xfrm>
          <a:off x="4953000" y="2895600"/>
          <a:ext cx="20113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9" imgW="799920" imgH="457200" progId="Equation.3">
                  <p:embed/>
                </p:oleObj>
              </mc:Choice>
              <mc:Fallback>
                <p:oleObj name="Equation" r:id="rId9" imgW="799920" imgH="457200" progId="Equation.3">
                  <p:embed/>
                  <p:pic>
                    <p:nvPicPr>
                      <p:cNvPr id="6461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895600"/>
                        <a:ext cx="2011363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154" name="Text Box 10"/>
          <p:cNvSpPr txBox="1">
            <a:spLocks noChangeArrowheads="1"/>
          </p:cNvSpPr>
          <p:nvPr/>
        </p:nvSpPr>
        <p:spPr bwMode="auto">
          <a:xfrm>
            <a:off x="96838" y="4572000"/>
            <a:ext cx="2874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Inverting, we have</a:t>
            </a:r>
          </a:p>
        </p:txBody>
      </p:sp>
      <p:graphicFrame>
        <p:nvGraphicFramePr>
          <p:cNvPr id="646155" name="Object 11"/>
          <p:cNvGraphicFramePr>
            <a:graphicFrameLocks noChangeAspect="1"/>
          </p:cNvGraphicFramePr>
          <p:nvPr/>
        </p:nvGraphicFramePr>
        <p:xfrm>
          <a:off x="2971800" y="4260850"/>
          <a:ext cx="30956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11" imgW="1231560" imgH="457200" progId="Equation.3">
                  <p:embed/>
                </p:oleObj>
              </mc:Choice>
              <mc:Fallback>
                <p:oleObj name="Equation" r:id="rId11" imgW="1231560" imgH="457200" progId="Equation.3">
                  <p:embed/>
                  <p:pic>
                    <p:nvPicPr>
                      <p:cNvPr id="6461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260850"/>
                        <a:ext cx="309562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156" name="Text Box 12"/>
          <p:cNvSpPr txBox="1">
            <a:spLocks noChangeArrowheads="1"/>
          </p:cNvSpPr>
          <p:nvPr/>
        </p:nvSpPr>
        <p:spPr bwMode="auto">
          <a:xfrm>
            <a:off x="822325" y="5876925"/>
            <a:ext cx="27273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Then, </a:t>
            </a:r>
            <a:r>
              <a:rPr lang="en-US" sz="2600" b="1" i="1">
                <a:latin typeface="Arial" charset="0"/>
                <a:sym typeface="Symbol" pitchFamily="18" charset="2"/>
              </a:rPr>
              <a:t>S=UU</a:t>
            </a:r>
            <a:r>
              <a:rPr lang="en-US" sz="2600" b="1" i="1" baseline="30000">
                <a:latin typeface="Arial" charset="0"/>
                <a:sym typeface="Symbol" pitchFamily="18" charset="2"/>
              </a:rPr>
              <a:t>–1 </a:t>
            </a:r>
            <a:r>
              <a:rPr lang="en-US" sz="2600" b="1" i="1">
                <a:latin typeface="Arial" charset="0"/>
                <a:sym typeface="Symbol" pitchFamily="18" charset="2"/>
              </a:rPr>
              <a:t>=</a:t>
            </a:r>
          </a:p>
        </p:txBody>
      </p:sp>
      <p:graphicFrame>
        <p:nvGraphicFramePr>
          <p:cNvPr id="646158" name="Object 14"/>
          <p:cNvGraphicFramePr>
            <a:graphicFrameLocks noChangeAspect="1"/>
          </p:cNvGraphicFramePr>
          <p:nvPr/>
        </p:nvGraphicFramePr>
        <p:xfrm>
          <a:off x="3641725" y="5556250"/>
          <a:ext cx="443547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Equation" r:id="rId13" imgW="1765080" imgH="457200" progId="Equation.3">
                  <p:embed/>
                </p:oleObj>
              </mc:Choice>
              <mc:Fallback>
                <p:oleObj name="Equation" r:id="rId13" imgW="1765080" imgH="457200" progId="Equation.3">
                  <p:embed/>
                  <p:pic>
                    <p:nvPicPr>
                      <p:cNvPr id="64615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725" y="5556250"/>
                        <a:ext cx="443547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6159" name="AutoShape 15"/>
          <p:cNvSpPr>
            <a:spLocks noChangeArrowheads="1"/>
          </p:cNvSpPr>
          <p:nvPr/>
        </p:nvSpPr>
        <p:spPr bwMode="auto">
          <a:xfrm>
            <a:off x="6324600" y="4419600"/>
            <a:ext cx="2132013" cy="831850"/>
          </a:xfrm>
          <a:prstGeom prst="leftArrowCallout">
            <a:avLst>
              <a:gd name="adj1" fmla="val 25000"/>
              <a:gd name="adj2" fmla="val 25000"/>
              <a:gd name="adj3" fmla="val 42716"/>
              <a:gd name="adj4" fmla="val 66667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/>
              <a:t>Recall</a:t>
            </a:r>
          </a:p>
          <a:p>
            <a:pPr algn="ctr"/>
            <a:r>
              <a:rPr lang="en-US"/>
              <a:t>UU</a:t>
            </a:r>
            <a:r>
              <a:rPr lang="en-US" baseline="30000">
                <a:latin typeface="Arial"/>
              </a:rPr>
              <a:t>–</a:t>
            </a:r>
            <a:r>
              <a:rPr lang="en-US" baseline="30000"/>
              <a:t>1</a:t>
            </a:r>
            <a:r>
              <a:rPr lang="en-US"/>
              <a:t> =1.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9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{\bf v} = \lambda {\bf v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38"/>
  <p:tag name="PICTUREFILESIZE" val="27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mathbf \Lambda} 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9"/>
  <p:tag name="PICTUREFILESIZE" val="13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6"/>
  <p:tag name="PICTUREFILESIZE" val="14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 \in \RR^{m \times m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47"/>
  <p:tag name="PICTUREFILESIZE" val="36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\lambda \in  \RR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26"/>
  <p:tag name="PICTUREFILESIZE" val="23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v} \in  \RR^m \neq {\bf 0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53"/>
  <p:tag name="PICTUREFILESIZE" val="39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\begin{pmatrix}&#10;6 &amp; -2\\&#10;4 &amp; 0  &#10;\end{pmatrix}&#10;\begin{pmatrix} 1 \\ 2 \end{pmatrix}&#10;=&#10;\begin{pmatrix} 2 \\ 4 \end{pmatrix}&#10;=&#10;2 \begin{pmatrix} 1 \\ 2 \end{pmatrix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33"/>
  <p:tag name="PICTUREFILESIZE" val="139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{\bf v} = \lambda {\bf v} \iff &#10;\left( {\bf S} - \lambda {\bf I}\right) {\bf v} = {\bf 0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31"/>
  <p:tag name="PICTUREFILESIZE" val="695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|{\bf S} - \lambda {\bf I}|= 0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52"/>
  <p:tag name="PICTUREFILESIZE" val="33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 = {\bf U} {\mathbf \Lambda} {\bf U}^{-1}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55"/>
  <p:tag name="PICTUREFILESIZE" val="34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S} \in \RR^{m \times m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47"/>
  <p:tag name="PICTUREFILESIZE" val="36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mathbf \Lambda} &#10;= \text{diag($\lambda_1,\dots,\lambda_m$)}, \;\;&#10;\lambda_i \geq \lambda_{i+1}&#10;\end{align*}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44"/>
  <p:tag name="PICTUREFILESIZE" val="83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5584</TotalTime>
  <Words>677</Words>
  <Application>Microsoft Office PowerPoint</Application>
  <PresentationFormat>On-screen Show (4:3)</PresentationFormat>
  <Paragraphs>140</Paragraphs>
  <Slides>79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Lucida Sans</vt:lpstr>
      <vt:lpstr>Symbol</vt:lpstr>
      <vt:lpstr>Times</vt:lpstr>
      <vt:lpstr>Trebuchet MS</vt:lpstr>
      <vt:lpstr>Wingdings</vt:lpstr>
      <vt:lpstr>Office Theme</vt:lpstr>
      <vt:lpstr>Equation</vt:lpstr>
      <vt:lpstr>NLP Lecture 9 Document Classification  Recommender Systems</vt:lpstr>
      <vt:lpstr>Linear Algebra Background</vt:lpstr>
      <vt:lpstr>Eigenvalues &amp; Eigenvectors</vt:lpstr>
      <vt:lpstr>Matrix-vector multiplication</vt:lpstr>
      <vt:lpstr>Eigenvalues &amp; Eigenvectors</vt:lpstr>
      <vt:lpstr>Example</vt:lpstr>
      <vt:lpstr>Eigen/diagonal Decomposition</vt:lpstr>
      <vt:lpstr>Diagonal decomposition: why/how</vt:lpstr>
      <vt:lpstr>Diagonal decomposition - example</vt:lpstr>
      <vt:lpstr>Example continued</vt:lpstr>
      <vt:lpstr>Symmetric Eigen Decomposition</vt:lpstr>
      <vt:lpstr>Exercise</vt:lpstr>
      <vt:lpstr>Comment about EVD</vt:lpstr>
      <vt:lpstr>Singular Value Decomposition</vt:lpstr>
      <vt:lpstr>PowerPoint Presentation</vt:lpstr>
      <vt:lpstr>PowerPoint Presentation</vt:lpstr>
      <vt:lpstr>Singular Value Decomposition</vt:lpstr>
      <vt:lpstr>SVD example</vt:lpstr>
      <vt:lpstr>Low-rank Approximation</vt:lpstr>
      <vt:lpstr>Low-rank Approximation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procedure to find SVD</vt:lpstr>
      <vt:lpstr>Step 1:Calculate AAT and ATA.</vt:lpstr>
      <vt:lpstr>Step 2: Eigenvalues and S.</vt:lpstr>
      <vt:lpstr>PowerPoint Presentation</vt:lpstr>
      <vt:lpstr>Step 3: Finding U.</vt:lpstr>
      <vt:lpstr>PowerPoint Presentation</vt:lpstr>
      <vt:lpstr>Step 4: Finding V.</vt:lpstr>
      <vt:lpstr>Step 5:Complete SVD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using Singular Value Decompsition</dc:title>
  <dc:creator>Sands</dc:creator>
  <cp:lastModifiedBy>dell</cp:lastModifiedBy>
  <cp:revision>89</cp:revision>
  <dcterms:created xsi:type="dcterms:W3CDTF">2006-08-16T00:00:00Z</dcterms:created>
  <dcterms:modified xsi:type="dcterms:W3CDTF">2024-03-27T07:23:17Z</dcterms:modified>
</cp:coreProperties>
</file>